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Proxima Nova"/>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AA486F7-5CFF-4920-B470-85EE6D3537F4}">
  <a:tblStyle styleId="{9AA486F7-5CFF-4920-B470-85EE6D3537F4}"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27A89A54-EC34-4534-BA1C-7C2987AF9604}" styleName="Table_1"/>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bold.fntdata"/><Relationship Id="rId47" Type="http://schemas.openxmlformats.org/officeDocument/2006/relationships/font" Target="fonts/ProximaNova-regular.fntdata"/><Relationship Id="rId49" Type="http://schemas.openxmlformats.org/officeDocument/2006/relationships/font" Target="fonts/ProximaNov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ProximaNov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3" name="Shape 3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youtube.com/v/aYCEJpsAVLA" TargetMode="External"/><Relationship Id="rId4" Type="http://schemas.openxmlformats.org/officeDocument/2006/relationships/image" Target="../media/image0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03.png"/><Relationship Id="rId4" Type="http://schemas.openxmlformats.org/officeDocument/2006/relationships/image" Target="../media/image25.png"/><Relationship Id="rId5"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youtube.com/v/0epdd2EaSt8" TargetMode="Externa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8.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KittyBot</a:t>
            </a:r>
          </a:p>
        </p:txBody>
      </p:sp>
      <p:sp>
        <p:nvSpPr>
          <p:cNvPr id="60" name="Shape 60"/>
          <p:cNvSpPr txBox="1"/>
          <p:nvPr>
            <p:ph idx="1" type="subTitle"/>
          </p:nvPr>
        </p:nvSpPr>
        <p:spPr>
          <a:xfrm>
            <a:off x="510450" y="3182312"/>
            <a:ext cx="8123100" cy="630000"/>
          </a:xfrm>
          <a:prstGeom prst="rect">
            <a:avLst/>
          </a:prstGeom>
        </p:spPr>
        <p:txBody>
          <a:bodyPr anchorCtr="0" anchor="t" bIns="91425" lIns="91425" rIns="91425" tIns="91425">
            <a:noAutofit/>
          </a:bodyPr>
          <a:lstStyle/>
          <a:p>
            <a:pPr lvl="0">
              <a:spcBef>
                <a:spcPts val="0"/>
              </a:spcBef>
              <a:buNone/>
            </a:pPr>
            <a:r>
              <a:rPr b="1" lang="en"/>
              <a:t>Group 5</a:t>
            </a:r>
          </a:p>
          <a:p>
            <a:pPr lvl="0">
              <a:spcBef>
                <a:spcPts val="0"/>
              </a:spcBef>
              <a:buNone/>
            </a:pPr>
            <a:r>
              <a:rPr lang="en" sz="1400"/>
              <a:t>Stephen Barth - EE</a:t>
            </a:r>
          </a:p>
          <a:p>
            <a:pPr lvl="0">
              <a:spcBef>
                <a:spcPts val="0"/>
              </a:spcBef>
              <a:buNone/>
            </a:pPr>
            <a:r>
              <a:rPr lang="en" sz="1400"/>
              <a:t>Bryen Buie - CpE</a:t>
            </a:r>
          </a:p>
          <a:p>
            <a:pPr lvl="0">
              <a:spcBef>
                <a:spcPts val="0"/>
              </a:spcBef>
              <a:buNone/>
            </a:pPr>
            <a:r>
              <a:rPr lang="en" sz="1400"/>
              <a:t>Carlos Garzon - CpE</a:t>
            </a:r>
          </a:p>
          <a:p>
            <a:pPr lvl="0">
              <a:spcBef>
                <a:spcPts val="0"/>
              </a:spcBef>
              <a:buNone/>
            </a:pPr>
            <a:r>
              <a:rPr lang="en" sz="1400"/>
              <a:t>Trenton Williams - EE</a:t>
            </a:r>
          </a:p>
        </p:txBody>
      </p:sp>
      <p:pic>
        <p:nvPicPr>
          <p:cNvPr id="61" name="Shape 61"/>
          <p:cNvPicPr preferRelativeResize="0"/>
          <p:nvPr/>
        </p:nvPicPr>
        <p:blipFill>
          <a:blip r:embed="rId3">
            <a:alphaModFix/>
          </a:blip>
          <a:stretch>
            <a:fillRect/>
          </a:stretch>
        </p:blipFill>
        <p:spPr>
          <a:xfrm rot="2115958">
            <a:off x="5292049" y="140012"/>
            <a:ext cx="2791724" cy="2791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Moving our Robotic Sphere</a:t>
            </a:r>
          </a:p>
        </p:txBody>
      </p:sp>
      <p:sp>
        <p:nvSpPr>
          <p:cNvPr id="123" name="Shape 123"/>
          <p:cNvSpPr txBox="1"/>
          <p:nvPr>
            <p:ph idx="1" type="body"/>
          </p:nvPr>
        </p:nvSpPr>
        <p:spPr>
          <a:xfrm>
            <a:off x="311700" y="1228675"/>
            <a:ext cx="8520600" cy="3416400"/>
          </a:xfrm>
          <a:prstGeom prst="rect">
            <a:avLst/>
          </a:prstGeom>
        </p:spPr>
        <p:txBody>
          <a:bodyPr anchorCtr="0" anchor="t" bIns="91425" lIns="91425" rIns="91425" tIns="91425">
            <a:noAutofit/>
          </a:bodyPr>
          <a:lstStyle/>
          <a:p>
            <a:pPr indent="-228600" lvl="0" marL="457200" rtl="0">
              <a:lnSpc>
                <a:spcPct val="100000"/>
              </a:lnSpc>
              <a:spcBef>
                <a:spcPts val="0"/>
              </a:spcBef>
              <a:spcAft>
                <a:spcPts val="0"/>
              </a:spcAft>
            </a:pPr>
            <a:r>
              <a:rPr lang="en" sz="1200">
                <a:solidFill>
                  <a:srgbClr val="000000"/>
                </a:solidFill>
                <a:latin typeface="Arial"/>
                <a:ea typeface="Arial"/>
                <a:cs typeface="Arial"/>
                <a:sym typeface="Arial"/>
              </a:rPr>
              <a:t>We decided that the core of the kitty bot senior design project had to be in its simplest state a microcontroller connected to two servo motors. </a:t>
            </a:r>
          </a:p>
          <a:p>
            <a:pPr lvl="0" rtl="0">
              <a:lnSpc>
                <a:spcPct val="100000"/>
              </a:lnSpc>
              <a:spcBef>
                <a:spcPts val="0"/>
              </a:spcBef>
              <a:spcAft>
                <a:spcPts val="0"/>
              </a:spcAft>
              <a:buNone/>
            </a:pPr>
            <a:r>
              <a:t/>
            </a:r>
            <a:endParaRPr sz="1200">
              <a:solidFill>
                <a:srgbClr val="000000"/>
              </a:solidFill>
              <a:latin typeface="Arial"/>
              <a:ea typeface="Arial"/>
              <a:cs typeface="Arial"/>
              <a:sym typeface="Arial"/>
            </a:endParaRPr>
          </a:p>
        </p:txBody>
      </p:sp>
      <p:pic>
        <p:nvPicPr>
          <p:cNvPr id="124" name="Shape 124"/>
          <p:cNvPicPr preferRelativeResize="0"/>
          <p:nvPr/>
        </p:nvPicPr>
        <p:blipFill>
          <a:blip r:embed="rId3">
            <a:alphaModFix/>
          </a:blip>
          <a:stretch>
            <a:fillRect/>
          </a:stretch>
        </p:blipFill>
        <p:spPr>
          <a:xfrm>
            <a:off x="939675" y="1794975"/>
            <a:ext cx="6857699" cy="2953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Rapid Prototyping </a:t>
            </a:r>
          </a:p>
        </p:txBody>
      </p:sp>
      <p:sp>
        <p:nvSpPr>
          <p:cNvPr id="130" name="Shape 13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17500" lvl="0" marL="457200" rtl="0">
              <a:spcBef>
                <a:spcPts val="0"/>
              </a:spcBef>
              <a:buSzPct val="100000"/>
            </a:pPr>
            <a:r>
              <a:rPr b="1" lang="en" sz="1400">
                <a:solidFill>
                  <a:srgbClr val="222222"/>
                </a:solidFill>
                <a:latin typeface="Verdana"/>
                <a:ea typeface="Verdana"/>
                <a:cs typeface="Verdana"/>
                <a:sym typeface="Verdana"/>
              </a:rPr>
              <a:t>Minimizing Design Flaws</a:t>
            </a:r>
          </a:p>
          <a:p>
            <a:pPr indent="-317500" lvl="0" marL="457200" rtl="0">
              <a:spcBef>
                <a:spcPts val="0"/>
              </a:spcBef>
              <a:buClr>
                <a:srgbClr val="222222"/>
              </a:buClr>
              <a:buSzPct val="100000"/>
              <a:buFont typeface="Verdana"/>
            </a:pPr>
            <a:r>
              <a:rPr b="1" lang="en" sz="1400">
                <a:solidFill>
                  <a:srgbClr val="222222"/>
                </a:solidFill>
                <a:latin typeface="Verdana"/>
                <a:ea typeface="Verdana"/>
                <a:cs typeface="Verdana"/>
                <a:sym typeface="Verdana"/>
              </a:rPr>
              <a:t>Saving Cost and Time</a:t>
            </a:r>
          </a:p>
          <a:p>
            <a:pPr indent="-317500" lvl="0" marL="457200" rtl="0">
              <a:spcBef>
                <a:spcPts val="0"/>
              </a:spcBef>
              <a:buClr>
                <a:srgbClr val="222222"/>
              </a:buClr>
              <a:buSzPct val="100000"/>
              <a:buFont typeface="Verdana"/>
            </a:pPr>
            <a:r>
              <a:rPr b="1" lang="en" sz="1400">
                <a:solidFill>
                  <a:srgbClr val="222222"/>
                </a:solidFill>
                <a:latin typeface="Verdana"/>
                <a:ea typeface="Verdana"/>
                <a:cs typeface="Verdana"/>
                <a:sym typeface="Verdana"/>
              </a:rPr>
              <a:t>Incorporating the Changes Instantly</a:t>
            </a:r>
          </a:p>
        </p:txBody>
      </p:sp>
      <p:pic>
        <p:nvPicPr>
          <p:cNvPr descr="20160913_133346.jpg" id="131" name="Shape 131"/>
          <p:cNvPicPr preferRelativeResize="0"/>
          <p:nvPr/>
        </p:nvPicPr>
        <p:blipFill>
          <a:blip r:embed="rId3">
            <a:alphaModFix/>
          </a:blip>
          <a:stretch>
            <a:fillRect/>
          </a:stretch>
        </p:blipFill>
        <p:spPr>
          <a:xfrm>
            <a:off x="4860075" y="1307125"/>
            <a:ext cx="3610949" cy="3107097"/>
          </a:xfrm>
          <a:prstGeom prst="rect">
            <a:avLst/>
          </a:prstGeom>
          <a:noFill/>
          <a:ln>
            <a:noFill/>
          </a:ln>
        </p:spPr>
      </p:pic>
      <p:pic>
        <p:nvPicPr>
          <p:cNvPr descr="KittyBot.jpg" id="132" name="Shape 132"/>
          <p:cNvPicPr preferRelativeResize="0"/>
          <p:nvPr/>
        </p:nvPicPr>
        <p:blipFill>
          <a:blip r:embed="rId4">
            <a:alphaModFix/>
          </a:blip>
          <a:stretch>
            <a:fillRect/>
          </a:stretch>
        </p:blipFill>
        <p:spPr>
          <a:xfrm>
            <a:off x="419875" y="2162375"/>
            <a:ext cx="3915351" cy="2477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Counterweight</a:t>
            </a:r>
          </a:p>
        </p:txBody>
      </p:sp>
      <p:sp>
        <p:nvSpPr>
          <p:cNvPr id="138" name="Shape 138"/>
          <p:cNvSpPr txBox="1"/>
          <p:nvPr>
            <p:ph idx="1" type="body"/>
          </p:nvPr>
        </p:nvSpPr>
        <p:spPr>
          <a:xfrm>
            <a:off x="311700" y="1152475"/>
            <a:ext cx="4260300" cy="3416400"/>
          </a:xfrm>
          <a:prstGeom prst="rect">
            <a:avLst/>
          </a:prstGeom>
        </p:spPr>
        <p:txBody>
          <a:bodyPr anchorCtr="0" anchor="t" bIns="91425" lIns="91425" rIns="91425" tIns="91425">
            <a:noAutofit/>
          </a:bodyPr>
          <a:lstStyle/>
          <a:p>
            <a:pPr indent="-228600" lvl="0" marL="457200" rtl="0">
              <a:spcBef>
                <a:spcPts val="0"/>
              </a:spcBef>
            </a:pPr>
            <a:r>
              <a:rPr lang="en"/>
              <a:t>In order to keep the inner chassis upright as the sphere rolls a counterweight will hang from underneath it</a:t>
            </a:r>
          </a:p>
          <a:p>
            <a:pPr indent="-228600" lvl="0" marL="457200" rtl="0">
              <a:spcBef>
                <a:spcPts val="0"/>
              </a:spcBef>
            </a:pPr>
            <a:r>
              <a:rPr lang="en"/>
              <a:t>The counterweight will eliminate the stuttering movement that would be caused by the inner chassi rotating with the sphere.</a:t>
            </a:r>
          </a:p>
          <a:p>
            <a:pPr indent="-228600" lvl="0" marL="457200">
              <a:spcBef>
                <a:spcPts val="0"/>
              </a:spcBef>
            </a:pPr>
            <a:r>
              <a:rPr lang="en"/>
              <a:t>Sphere will roll in the direction of its center of mass</a:t>
            </a:r>
          </a:p>
        </p:txBody>
      </p:sp>
      <p:pic>
        <p:nvPicPr>
          <p:cNvPr descr="proto1.jpg" id="139" name="Shape 139"/>
          <p:cNvPicPr preferRelativeResize="0"/>
          <p:nvPr/>
        </p:nvPicPr>
        <p:blipFill rotWithShape="1">
          <a:blip r:embed="rId3">
            <a:alphaModFix/>
          </a:blip>
          <a:srcRect b="37484" l="0" r="0" t="4775"/>
          <a:stretch/>
        </p:blipFill>
        <p:spPr>
          <a:xfrm>
            <a:off x="5183450" y="1263475"/>
            <a:ext cx="2893199" cy="2969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Pendulum</a:t>
            </a:r>
          </a:p>
        </p:txBody>
      </p:sp>
      <p:sp>
        <p:nvSpPr>
          <p:cNvPr id="145" name="Shape 145"/>
          <p:cNvSpPr txBox="1"/>
          <p:nvPr>
            <p:ph idx="1" type="body"/>
          </p:nvPr>
        </p:nvSpPr>
        <p:spPr>
          <a:xfrm>
            <a:off x="311700" y="1152475"/>
            <a:ext cx="4260300" cy="3416400"/>
          </a:xfrm>
          <a:prstGeom prst="rect">
            <a:avLst/>
          </a:prstGeom>
        </p:spPr>
        <p:txBody>
          <a:bodyPr anchorCtr="0" anchor="t" bIns="91425" lIns="91425" rIns="91425" tIns="91425">
            <a:noAutofit/>
          </a:bodyPr>
          <a:lstStyle/>
          <a:p>
            <a:pPr indent="-228600" lvl="0" marL="457200" rtl="0">
              <a:spcBef>
                <a:spcPts val="0"/>
              </a:spcBef>
            </a:pPr>
            <a:r>
              <a:rPr lang="en"/>
              <a:t>Counterweight will act as a pendulum for turning</a:t>
            </a:r>
          </a:p>
          <a:p>
            <a:pPr indent="-228600" lvl="0" marL="457200" rtl="0">
              <a:spcBef>
                <a:spcPts val="0"/>
              </a:spcBef>
            </a:pPr>
            <a:r>
              <a:rPr lang="en"/>
              <a:t>A servo motor attached to the pendulum will swing it in the desired direction.</a:t>
            </a:r>
          </a:p>
          <a:p>
            <a:pPr indent="-228600" lvl="0" marL="457200" rtl="0">
              <a:spcBef>
                <a:spcPts val="0"/>
              </a:spcBef>
            </a:pPr>
            <a:r>
              <a:rPr lang="en"/>
              <a:t>Attached to chassis by a servo in the front and bearing in the back, allowing for free rotation</a:t>
            </a:r>
          </a:p>
        </p:txBody>
      </p:sp>
      <p:pic>
        <p:nvPicPr>
          <p:cNvPr id="146" name="Shape 146"/>
          <p:cNvPicPr preferRelativeResize="0"/>
          <p:nvPr/>
        </p:nvPicPr>
        <p:blipFill>
          <a:blip r:embed="rId3">
            <a:alphaModFix/>
          </a:blip>
          <a:stretch>
            <a:fillRect/>
          </a:stretch>
        </p:blipFill>
        <p:spPr>
          <a:xfrm>
            <a:off x="5562389" y="1170131"/>
            <a:ext cx="2254285" cy="2465624"/>
          </a:xfrm>
          <a:prstGeom prst="rect">
            <a:avLst/>
          </a:prstGeom>
          <a:noFill/>
          <a:ln>
            <a:noFill/>
          </a:ln>
        </p:spPr>
      </p:pic>
      <p:sp>
        <p:nvSpPr>
          <p:cNvPr id="147" name="Shape 147"/>
          <p:cNvSpPr txBox="1"/>
          <p:nvPr/>
        </p:nvSpPr>
        <p:spPr>
          <a:xfrm>
            <a:off x="5562400" y="3635750"/>
            <a:ext cx="2721900" cy="495000"/>
          </a:xfrm>
          <a:prstGeom prst="rect">
            <a:avLst/>
          </a:prstGeom>
          <a:noFill/>
          <a:ln>
            <a:noFill/>
          </a:ln>
        </p:spPr>
        <p:txBody>
          <a:bodyPr anchorCtr="0" anchor="t" bIns="91425" lIns="91425" rIns="91425" tIns="91425">
            <a:noAutofit/>
          </a:bodyPr>
          <a:lstStyle/>
          <a:p>
            <a:pPr lvl="0">
              <a:spcBef>
                <a:spcPts val="0"/>
              </a:spcBef>
              <a:buNone/>
            </a:pPr>
            <a:r>
              <a:rPr i="1" lang="en" sz="1100"/>
              <a:t>Image by Rotundus GroundBot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Motors</a:t>
            </a:r>
          </a:p>
        </p:txBody>
      </p:sp>
      <p:sp>
        <p:nvSpPr>
          <p:cNvPr id="153" name="Shape 153"/>
          <p:cNvSpPr txBox="1"/>
          <p:nvPr>
            <p:ph idx="1" type="body"/>
          </p:nvPr>
        </p:nvSpPr>
        <p:spPr>
          <a:xfrm>
            <a:off x="311700" y="1152475"/>
            <a:ext cx="4272900" cy="3416400"/>
          </a:xfrm>
          <a:prstGeom prst="rect">
            <a:avLst/>
          </a:prstGeom>
        </p:spPr>
        <p:txBody>
          <a:bodyPr anchorCtr="0" anchor="t" bIns="91425" lIns="91425" rIns="91425" tIns="91425">
            <a:noAutofit/>
          </a:bodyPr>
          <a:lstStyle/>
          <a:p>
            <a:pPr indent="-228600" lvl="0" marL="457200" rtl="0">
              <a:spcBef>
                <a:spcPts val="0"/>
              </a:spcBef>
            </a:pPr>
            <a:r>
              <a:rPr lang="en"/>
              <a:t>Parallax Standard Servos</a:t>
            </a:r>
          </a:p>
          <a:p>
            <a:pPr indent="-228600" lvl="0" marL="457200" rtl="0">
              <a:spcBef>
                <a:spcPts val="0"/>
              </a:spcBef>
            </a:pPr>
            <a:r>
              <a:rPr lang="en"/>
              <a:t>Weighs 44 g</a:t>
            </a:r>
          </a:p>
          <a:p>
            <a:pPr indent="-228600" lvl="0" marL="457200" rtl="0">
              <a:spcBef>
                <a:spcPts val="0"/>
              </a:spcBef>
            </a:pPr>
            <a:r>
              <a:rPr lang="en"/>
              <a:t>Two servos will connect to opposite ends of the sphere to provide motion</a:t>
            </a:r>
          </a:p>
          <a:p>
            <a:pPr indent="-228600" lvl="0" marL="457200">
              <a:spcBef>
                <a:spcPts val="0"/>
              </a:spcBef>
            </a:pPr>
            <a:r>
              <a:rPr lang="en"/>
              <a:t>A third will sit in the middle of chassis to control the pendulum</a:t>
            </a:r>
          </a:p>
        </p:txBody>
      </p:sp>
      <p:pic>
        <p:nvPicPr>
          <p:cNvPr id="154" name="Shape 154"/>
          <p:cNvPicPr preferRelativeResize="0"/>
          <p:nvPr/>
        </p:nvPicPr>
        <p:blipFill>
          <a:blip r:embed="rId3">
            <a:alphaModFix/>
          </a:blip>
          <a:stretch>
            <a:fillRect/>
          </a:stretch>
        </p:blipFill>
        <p:spPr>
          <a:xfrm>
            <a:off x="5650225" y="1152475"/>
            <a:ext cx="2590075" cy="3108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Designing Another Robot</a:t>
            </a:r>
          </a:p>
        </p:txBody>
      </p:sp>
      <p:sp>
        <p:nvSpPr>
          <p:cNvPr id="160" name="Shape 160"/>
          <p:cNvSpPr txBox="1"/>
          <p:nvPr>
            <p:ph idx="1" type="body"/>
          </p:nvPr>
        </p:nvSpPr>
        <p:spPr>
          <a:xfrm>
            <a:off x="311700" y="1152475"/>
            <a:ext cx="4495200" cy="3416400"/>
          </a:xfrm>
          <a:prstGeom prst="rect">
            <a:avLst/>
          </a:prstGeom>
        </p:spPr>
        <p:txBody>
          <a:bodyPr anchorCtr="0" anchor="t" bIns="91425" lIns="91425" rIns="91425" tIns="91425">
            <a:noAutofit/>
          </a:bodyPr>
          <a:lstStyle/>
          <a:p>
            <a:pPr indent="-228600" lvl="0" marL="457200" rtl="0">
              <a:spcBef>
                <a:spcPts val="0"/>
              </a:spcBef>
            </a:pPr>
            <a:r>
              <a:rPr lang="en"/>
              <a:t>Attaching sensors to our ball design proved to be a tall challenge.</a:t>
            </a:r>
          </a:p>
          <a:p>
            <a:pPr indent="-228600" lvl="0" marL="457200" rtl="0">
              <a:spcBef>
                <a:spcPts val="0"/>
              </a:spcBef>
            </a:pPr>
            <a:r>
              <a:rPr lang="en"/>
              <a:t>So we designed a separate robot with a 3D printed chassis to hold an ultrasonic sensor</a:t>
            </a:r>
          </a:p>
          <a:p>
            <a:pPr indent="-228600" lvl="0" marL="457200">
              <a:spcBef>
                <a:spcPts val="0"/>
              </a:spcBef>
            </a:pPr>
            <a:r>
              <a:rPr lang="en"/>
              <a:t>When the sensor detects something, an attached speaker plays a “meow” sound </a:t>
            </a:r>
          </a:p>
        </p:txBody>
      </p:sp>
      <p:pic>
        <p:nvPicPr>
          <p:cNvPr id="161" name="Shape 161"/>
          <p:cNvPicPr preferRelativeResize="0"/>
          <p:nvPr/>
        </p:nvPicPr>
        <p:blipFill>
          <a:blip r:embed="rId3">
            <a:alphaModFix/>
          </a:blip>
          <a:stretch>
            <a:fillRect/>
          </a:stretch>
        </p:blipFill>
        <p:spPr>
          <a:xfrm>
            <a:off x="4933149" y="1711799"/>
            <a:ext cx="3734849" cy="2297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Original Circuit</a:t>
            </a:r>
          </a:p>
          <a:p>
            <a:pPr lvl="0">
              <a:spcBef>
                <a:spcPts val="0"/>
              </a:spcBef>
              <a:buNone/>
            </a:pPr>
            <a:r>
              <a:t/>
            </a:r>
            <a:endParaRPr/>
          </a:p>
        </p:txBody>
      </p:sp>
      <p:pic>
        <p:nvPicPr>
          <p:cNvPr descr="Original Circuit.png" id="167" name="Shape 167"/>
          <p:cNvPicPr preferRelativeResize="0"/>
          <p:nvPr/>
        </p:nvPicPr>
        <p:blipFill>
          <a:blip r:embed="rId3">
            <a:alphaModFix/>
          </a:blip>
          <a:stretch>
            <a:fillRect/>
          </a:stretch>
        </p:blipFill>
        <p:spPr>
          <a:xfrm>
            <a:off x="673599" y="1067925"/>
            <a:ext cx="6711026" cy="3923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Simplifying our circuit</a:t>
            </a:r>
          </a:p>
        </p:txBody>
      </p:sp>
      <p:sp>
        <p:nvSpPr>
          <p:cNvPr id="173" name="Shape 1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sz="950">
              <a:solidFill>
                <a:srgbClr val="000000"/>
              </a:solidFill>
              <a:highlight>
                <a:srgbClr val="FFFFFF"/>
              </a:highlight>
              <a:latin typeface="Arial"/>
              <a:ea typeface="Arial"/>
              <a:cs typeface="Arial"/>
              <a:sym typeface="Arial"/>
            </a:endParaRPr>
          </a:p>
          <a:p>
            <a:pPr indent="-228600" lvl="0" marL="457200">
              <a:spcBef>
                <a:spcPts val="0"/>
              </a:spcBef>
              <a:buClr>
                <a:srgbClr val="000000"/>
              </a:buClr>
              <a:buFont typeface="Arial"/>
              <a:buChar char="●"/>
            </a:pPr>
            <a:r>
              <a:rPr lang="en">
                <a:solidFill>
                  <a:srgbClr val="000000"/>
                </a:solidFill>
                <a:highlight>
                  <a:srgbClr val="FFFFFF"/>
                </a:highlight>
                <a:latin typeface="Arial"/>
                <a:ea typeface="Arial"/>
                <a:cs typeface="Arial"/>
                <a:sym typeface="Arial"/>
              </a:rPr>
              <a:t>down-sample the audio</a:t>
            </a:r>
          </a:p>
          <a:p>
            <a:pPr indent="-228600" lvl="0" marL="457200">
              <a:spcBef>
                <a:spcPts val="0"/>
              </a:spcBef>
              <a:buClr>
                <a:srgbClr val="000000"/>
              </a:buClr>
              <a:buFont typeface="Arial"/>
              <a:buChar char="●"/>
            </a:pPr>
            <a:r>
              <a:rPr lang="en">
                <a:solidFill>
                  <a:srgbClr val="000000"/>
                </a:solidFill>
                <a:highlight>
                  <a:srgbClr val="FFFFFF"/>
                </a:highlight>
                <a:latin typeface="Arial"/>
                <a:ea typeface="Arial"/>
                <a:cs typeface="Arial"/>
                <a:sym typeface="Arial"/>
              </a:rPr>
              <a:t>playback of short (~4 second), low-bitrate (8 KHz) audio sample to increase space</a:t>
            </a:r>
          </a:p>
          <a:p>
            <a:pPr indent="-228600" lvl="0" marL="457200">
              <a:spcBef>
                <a:spcPts val="0"/>
              </a:spcBef>
              <a:buClr>
                <a:srgbClr val="000000"/>
              </a:buClr>
              <a:buFont typeface="Arial"/>
              <a:buChar char="●"/>
            </a:pPr>
            <a:r>
              <a:rPr lang="en">
                <a:solidFill>
                  <a:srgbClr val="000000"/>
                </a:solidFill>
                <a:highlight>
                  <a:srgbClr val="FFFFFF"/>
                </a:highlight>
                <a:latin typeface="Arial"/>
                <a:ea typeface="Arial"/>
                <a:cs typeface="Arial"/>
                <a:sym typeface="Arial"/>
              </a:rPr>
              <a:t>Inside the custom settings, select “Stereo Bit Rate” of 16 KHz, a “Sample Rate” of 8 KHz, and Mono “Channels”</a:t>
            </a:r>
          </a:p>
          <a:p>
            <a:pPr indent="-228600" lvl="0" marL="457200">
              <a:spcBef>
                <a:spcPts val="0"/>
              </a:spcBef>
              <a:buClr>
                <a:srgbClr val="000000"/>
              </a:buClr>
              <a:buFont typeface="Arial"/>
              <a:buChar char="●"/>
            </a:pPr>
            <a:r>
              <a:rPr lang="en">
                <a:solidFill>
                  <a:srgbClr val="000000"/>
                </a:solidFill>
                <a:highlight>
                  <a:srgbClr val="FFFFFF"/>
                </a:highlight>
                <a:latin typeface="Arial"/>
                <a:ea typeface="Arial"/>
                <a:cs typeface="Arial"/>
                <a:sym typeface="Arial"/>
              </a:rPr>
              <a:t>then convert it to a series of numbers that can be pasted into the Arduino program.</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Ultrasonic Sensor</a:t>
            </a:r>
          </a:p>
        </p:txBody>
      </p:sp>
      <p:sp>
        <p:nvSpPr>
          <p:cNvPr id="179" name="Shape 179"/>
          <p:cNvSpPr txBox="1"/>
          <p:nvPr>
            <p:ph idx="1" type="body"/>
          </p:nvPr>
        </p:nvSpPr>
        <p:spPr>
          <a:xfrm>
            <a:off x="311700" y="1152475"/>
            <a:ext cx="4842300" cy="3416400"/>
          </a:xfrm>
          <a:prstGeom prst="rect">
            <a:avLst/>
          </a:prstGeom>
        </p:spPr>
        <p:txBody>
          <a:bodyPr anchorCtr="0" anchor="t" bIns="91425" lIns="91425" rIns="91425" tIns="91425">
            <a:noAutofit/>
          </a:bodyPr>
          <a:lstStyle/>
          <a:p>
            <a:pPr indent="-228600" lvl="0" marL="457200" rtl="0">
              <a:spcBef>
                <a:spcPts val="0"/>
              </a:spcBef>
              <a:spcAft>
                <a:spcPts val="600"/>
              </a:spcAft>
            </a:pPr>
            <a:r>
              <a:rPr lang="en">
                <a:solidFill>
                  <a:srgbClr val="111111"/>
                </a:solidFill>
                <a:highlight>
                  <a:srgbClr val="FFFFFF"/>
                </a:highlight>
              </a:rPr>
              <a:t>HC-SR04 Ranging Detector Mod Distance Sensor</a:t>
            </a:r>
          </a:p>
          <a:p>
            <a:pPr indent="-228600" lvl="0" marL="457200" rtl="0">
              <a:spcBef>
                <a:spcPts val="0"/>
              </a:spcBef>
            </a:pPr>
            <a:r>
              <a:rPr lang="en"/>
              <a:t>Range: 2cm - 500cm</a:t>
            </a:r>
          </a:p>
          <a:p>
            <a:pPr indent="-228600" lvl="0" marL="457200" rtl="0">
              <a:spcBef>
                <a:spcPts val="0"/>
              </a:spcBef>
            </a:pPr>
            <a:r>
              <a:rPr lang="en"/>
              <a:t>Power Supply: 5 V</a:t>
            </a:r>
          </a:p>
          <a:p>
            <a:pPr indent="-228600" lvl="0" marL="457200" rtl="0">
              <a:spcBef>
                <a:spcPts val="0"/>
              </a:spcBef>
            </a:pPr>
            <a:r>
              <a:rPr lang="en"/>
              <a:t>The sensor will be perched on top of the wheeled robot </a:t>
            </a:r>
          </a:p>
          <a:p>
            <a:pPr indent="-228600" lvl="0" marL="457200" rtl="0">
              <a:spcBef>
                <a:spcPts val="0"/>
              </a:spcBef>
            </a:pPr>
            <a:r>
              <a:rPr lang="en"/>
              <a:t>When an object is detected, the robot will meow</a:t>
            </a:r>
          </a:p>
        </p:txBody>
      </p:sp>
      <p:pic>
        <p:nvPicPr>
          <p:cNvPr id="180" name="Shape 180"/>
          <p:cNvPicPr preferRelativeResize="0"/>
          <p:nvPr/>
        </p:nvPicPr>
        <p:blipFill>
          <a:blip r:embed="rId3">
            <a:alphaModFix/>
          </a:blip>
          <a:stretch>
            <a:fillRect/>
          </a:stretch>
        </p:blipFill>
        <p:spPr>
          <a:xfrm>
            <a:off x="5609225" y="1436450"/>
            <a:ext cx="2710825" cy="271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Speaker</a:t>
            </a:r>
          </a:p>
        </p:txBody>
      </p:sp>
      <p:sp>
        <p:nvSpPr>
          <p:cNvPr id="186" name="Shape 186"/>
          <p:cNvSpPr txBox="1"/>
          <p:nvPr>
            <p:ph idx="1" type="body"/>
          </p:nvPr>
        </p:nvSpPr>
        <p:spPr>
          <a:xfrm>
            <a:off x="311700" y="1152475"/>
            <a:ext cx="3948300" cy="3416400"/>
          </a:xfrm>
          <a:prstGeom prst="rect">
            <a:avLst/>
          </a:prstGeom>
        </p:spPr>
        <p:txBody>
          <a:bodyPr anchorCtr="0" anchor="t" bIns="91425" lIns="91425" rIns="91425" tIns="91425">
            <a:noAutofit/>
          </a:bodyPr>
          <a:lstStyle/>
          <a:p>
            <a:pPr indent="-228600" lvl="0" marL="457200" rtl="0">
              <a:spcBef>
                <a:spcPts val="0"/>
              </a:spcBef>
            </a:pPr>
            <a:r>
              <a:rPr lang="en"/>
              <a:t>8 Ohm Full Range Speaker</a:t>
            </a:r>
          </a:p>
          <a:p>
            <a:pPr indent="-228600" lvl="0" marL="457200" rtl="0">
              <a:spcBef>
                <a:spcPts val="0"/>
              </a:spcBef>
            </a:pPr>
            <a:r>
              <a:rPr lang="en"/>
              <a:t>Power: 2 Watt</a:t>
            </a:r>
          </a:p>
          <a:p>
            <a:pPr indent="-228600" lvl="0" marL="457200">
              <a:spcBef>
                <a:spcPts val="0"/>
              </a:spcBef>
            </a:pPr>
            <a:r>
              <a:rPr lang="en"/>
              <a:t>This is the speaker that will produce our “meow” sound effect</a:t>
            </a:r>
          </a:p>
        </p:txBody>
      </p:sp>
      <p:pic>
        <p:nvPicPr>
          <p:cNvPr id="187" name="Shape 187"/>
          <p:cNvPicPr preferRelativeResize="0"/>
          <p:nvPr/>
        </p:nvPicPr>
        <p:blipFill>
          <a:blip r:embed="rId3">
            <a:alphaModFix/>
          </a:blip>
          <a:stretch>
            <a:fillRect/>
          </a:stretch>
        </p:blipFill>
        <p:spPr>
          <a:xfrm>
            <a:off x="5262125" y="1413675"/>
            <a:ext cx="2782000" cy="278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68" name="Shape 68" title="kbVideo">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Our second Robot</a:t>
            </a:r>
          </a:p>
        </p:txBody>
      </p:sp>
      <p:pic>
        <p:nvPicPr>
          <p:cNvPr descr="Screen Shot 2016-11-29 at 2.41.06 PM.png" id="193" name="Shape 193"/>
          <p:cNvPicPr preferRelativeResize="0"/>
          <p:nvPr/>
        </p:nvPicPr>
        <p:blipFill>
          <a:blip r:embed="rId3">
            <a:alphaModFix/>
          </a:blip>
          <a:stretch>
            <a:fillRect/>
          </a:stretch>
        </p:blipFill>
        <p:spPr>
          <a:xfrm>
            <a:off x="820950" y="1442937"/>
            <a:ext cx="7151501" cy="2869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Converted audio file</a:t>
            </a:r>
          </a:p>
          <a:p>
            <a:pPr lvl="0">
              <a:spcBef>
                <a:spcPts val="0"/>
              </a:spcBef>
              <a:buNone/>
            </a:pPr>
            <a:r>
              <a:t/>
            </a:r>
            <a:endParaRPr/>
          </a:p>
        </p:txBody>
      </p:sp>
      <p:pic>
        <p:nvPicPr>
          <p:cNvPr id="199" name="Shape 199"/>
          <p:cNvPicPr preferRelativeResize="0"/>
          <p:nvPr/>
        </p:nvPicPr>
        <p:blipFill>
          <a:blip r:embed="rId3">
            <a:alphaModFix/>
          </a:blip>
          <a:stretch>
            <a:fillRect/>
          </a:stretch>
        </p:blipFill>
        <p:spPr>
          <a:xfrm>
            <a:off x="693750" y="1497725"/>
            <a:ext cx="7258050" cy="2914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graphicFrame>
        <p:nvGraphicFramePr>
          <p:cNvPr id="205" name="Shape 205"/>
          <p:cNvGraphicFramePr/>
          <p:nvPr/>
        </p:nvGraphicFramePr>
        <p:xfrm>
          <a:off x="152400" y="808225"/>
          <a:ext cx="3000000" cy="3000000"/>
        </p:xfrm>
        <a:graphic>
          <a:graphicData uri="http://schemas.openxmlformats.org/drawingml/2006/table">
            <a:tbl>
              <a:tblPr>
                <a:noFill/>
                <a:tableStyleId>{27A89A54-EC34-4534-BA1C-7C2987AF9604}</a:tableStyleId>
              </a:tblPr>
              <a:tblGrid>
                <a:gridCol w="4328525"/>
                <a:gridCol w="4328525"/>
              </a:tblGrid>
              <a:tr h="159600">
                <a:tc>
                  <a:txBody>
                    <a:bodyPr>
                      <a:noAutofit/>
                    </a:bodyPr>
                    <a:lstStyle/>
                    <a:p>
                      <a:pPr lvl="0" rtl="0" algn="just">
                        <a:lnSpc>
                          <a:spcPct val="120000"/>
                        </a:lnSpc>
                        <a:spcBef>
                          <a:spcPts val="0"/>
                        </a:spcBef>
                        <a:buNone/>
                      </a:pPr>
                      <a:r>
                        <a:rPr lang="en" sz="1800">
                          <a:latin typeface="Verdana"/>
                          <a:ea typeface="Verdana"/>
                          <a:cs typeface="Verdana"/>
                          <a:sym typeface="Verdana"/>
                        </a:rPr>
                        <a:t>PRO</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just">
                        <a:lnSpc>
                          <a:spcPct val="120000"/>
                        </a:lnSpc>
                        <a:spcBef>
                          <a:spcPts val="0"/>
                        </a:spcBef>
                        <a:buNone/>
                      </a:pPr>
                      <a:r>
                        <a:rPr lang="en" sz="1800">
                          <a:latin typeface="Verdana"/>
                          <a:ea typeface="Verdana"/>
                          <a:cs typeface="Verdana"/>
                          <a:sym typeface="Verdana"/>
                        </a:rPr>
                        <a:t>CON</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3873325">
                <a:tc>
                  <a:txBody>
                    <a:bodyPr>
                      <a:noAutofit/>
                    </a:bodyPr>
                    <a:lstStyle/>
                    <a:p>
                      <a:pPr indent="-342900" lvl="0" marL="457200" rtl="0" algn="just">
                        <a:lnSpc>
                          <a:spcPct val="138000"/>
                        </a:lnSpc>
                        <a:spcBef>
                          <a:spcPts val="0"/>
                        </a:spcBef>
                        <a:buSzPct val="100000"/>
                        <a:buFont typeface="Verdana"/>
                      </a:pPr>
                      <a:r>
                        <a:rPr lang="en" sz="1800">
                          <a:latin typeface="Verdana"/>
                          <a:ea typeface="Verdana"/>
                          <a:cs typeface="Verdana"/>
                          <a:sym typeface="Verdana"/>
                        </a:rPr>
                        <a:t>$12</a:t>
                      </a:r>
                    </a:p>
                    <a:p>
                      <a:pPr indent="-342900" lvl="0" marL="457200" rtl="0" algn="just">
                        <a:lnSpc>
                          <a:spcPct val="138000"/>
                        </a:lnSpc>
                        <a:spcBef>
                          <a:spcPts val="0"/>
                        </a:spcBef>
                        <a:buSzPct val="100000"/>
                        <a:buFont typeface="Verdana"/>
                      </a:pPr>
                      <a:r>
                        <a:rPr lang="en" sz="1800">
                          <a:latin typeface="Verdana"/>
                          <a:ea typeface="Verdana"/>
                          <a:cs typeface="Verdana"/>
                          <a:sym typeface="Verdana"/>
                        </a:rPr>
                        <a:t>Energia IDE</a:t>
                      </a:r>
                    </a:p>
                    <a:p>
                      <a:pPr indent="-342900" lvl="0" marL="457200" rtl="0" algn="just">
                        <a:lnSpc>
                          <a:spcPct val="138000"/>
                        </a:lnSpc>
                        <a:spcBef>
                          <a:spcPts val="0"/>
                        </a:spcBef>
                        <a:buSzPct val="100000"/>
                        <a:buFont typeface="Verdana"/>
                      </a:pPr>
                      <a:r>
                        <a:rPr lang="en" sz="1800">
                          <a:latin typeface="Verdana"/>
                          <a:ea typeface="Verdana"/>
                          <a:cs typeface="Verdana"/>
                          <a:sym typeface="Verdana"/>
                        </a:rPr>
                        <a:t>Low Power Consumption</a:t>
                      </a:r>
                    </a:p>
                    <a:p>
                      <a:pPr indent="-342900" lvl="0" marL="457200" rtl="0" algn="just">
                        <a:lnSpc>
                          <a:spcPct val="138000"/>
                        </a:lnSpc>
                        <a:spcBef>
                          <a:spcPts val="0"/>
                        </a:spcBef>
                        <a:buSzPct val="100000"/>
                        <a:buFont typeface="Verdana"/>
                      </a:pPr>
                      <a:r>
                        <a:rPr lang="en" sz="1800">
                          <a:latin typeface="Verdana"/>
                          <a:ea typeface="Verdana"/>
                          <a:cs typeface="Verdana"/>
                          <a:sym typeface="Verdana"/>
                        </a:rPr>
                        <a:t>Can use arduino and MSP430 Libraries</a:t>
                      </a:r>
                    </a:p>
                    <a:p>
                      <a:pPr indent="-342900" lvl="0" marL="457200" rtl="0" algn="just">
                        <a:lnSpc>
                          <a:spcPct val="138000"/>
                        </a:lnSpc>
                        <a:spcBef>
                          <a:spcPts val="0"/>
                        </a:spcBef>
                        <a:buSzPct val="100000"/>
                        <a:buFont typeface="Verdana"/>
                      </a:pPr>
                      <a:r>
                        <a:rPr lang="en" sz="1800">
                          <a:latin typeface="Verdana"/>
                          <a:ea typeface="Verdana"/>
                          <a:cs typeface="Verdana"/>
                          <a:sym typeface="Verdana"/>
                        </a:rPr>
                        <a:t>Online community forums</a:t>
                      </a:r>
                    </a:p>
                    <a:p>
                      <a:pPr indent="-342900" lvl="0" marL="457200" rtl="0" algn="just">
                        <a:lnSpc>
                          <a:spcPct val="138000"/>
                        </a:lnSpc>
                        <a:spcBef>
                          <a:spcPts val="0"/>
                        </a:spcBef>
                        <a:buSzPct val="100000"/>
                        <a:buFont typeface="Verdana"/>
                      </a:pPr>
                      <a:r>
                        <a:rPr lang="en" sz="1800">
                          <a:latin typeface="Verdana"/>
                          <a:ea typeface="Verdana"/>
                          <a:cs typeface="Verdana"/>
                          <a:sym typeface="Verdana"/>
                        </a:rPr>
                        <a:t>We were already familiar with the device from past endeavors</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just">
                        <a:lnSpc>
                          <a:spcPct val="138000"/>
                        </a:lnSpc>
                        <a:spcBef>
                          <a:spcPts val="0"/>
                        </a:spcBef>
                        <a:buNone/>
                      </a:pPr>
                      <a:r>
                        <a:rPr lang="en" sz="1800">
                          <a:latin typeface="Verdana"/>
                          <a:ea typeface="Verdana"/>
                          <a:cs typeface="Verdana"/>
                          <a:sym typeface="Verdana"/>
                        </a:rPr>
                        <a:t>Relatively Low memory compared to other microcontrollers.</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bl>
          </a:graphicData>
        </a:graphic>
      </p:graphicFrame>
      <p:sp>
        <p:nvSpPr>
          <p:cNvPr id="206" name="Shape 206"/>
          <p:cNvSpPr txBox="1"/>
          <p:nvPr/>
        </p:nvSpPr>
        <p:spPr>
          <a:xfrm>
            <a:off x="220425" y="136450"/>
            <a:ext cx="5227500" cy="577500"/>
          </a:xfrm>
          <a:prstGeom prst="rect">
            <a:avLst/>
          </a:prstGeom>
          <a:noFill/>
          <a:ln>
            <a:noFill/>
          </a:ln>
        </p:spPr>
        <p:txBody>
          <a:bodyPr anchorCtr="0" anchor="t" bIns="91425" lIns="91425" rIns="91425" tIns="91425">
            <a:noAutofit/>
          </a:bodyPr>
          <a:lstStyle/>
          <a:p>
            <a:pPr lvl="0" rtl="0">
              <a:spcBef>
                <a:spcPts val="0"/>
              </a:spcBef>
              <a:buNone/>
            </a:pPr>
            <a:r>
              <a:rPr lang="en" sz="2800">
                <a:solidFill>
                  <a:schemeClr val="dk1"/>
                </a:solidFill>
                <a:latin typeface="Proxima Nova"/>
                <a:ea typeface="Proxima Nova"/>
                <a:cs typeface="Proxima Nova"/>
                <a:sym typeface="Proxima Nova"/>
              </a:rPr>
              <a:t>MSP430G2553</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127025"/>
            <a:ext cx="8520600" cy="572700"/>
          </a:xfrm>
          <a:prstGeom prst="rect">
            <a:avLst/>
          </a:prstGeom>
        </p:spPr>
        <p:txBody>
          <a:bodyPr anchorCtr="0" anchor="t" bIns="91425" lIns="91425" rIns="91425" tIns="91425">
            <a:noAutofit/>
          </a:bodyPr>
          <a:lstStyle/>
          <a:p>
            <a:pPr lvl="0">
              <a:spcBef>
                <a:spcPts val="0"/>
              </a:spcBef>
              <a:buNone/>
            </a:pPr>
            <a:r>
              <a:rPr lang="en"/>
              <a:t>Arduino UNO</a:t>
            </a:r>
          </a:p>
        </p:txBody>
      </p:sp>
      <p:sp>
        <p:nvSpPr>
          <p:cNvPr id="212" name="Shape 21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br>
              <a:rPr b="1" lang="en" sz="1200">
                <a:solidFill>
                  <a:srgbClr val="000000"/>
                </a:solidFill>
                <a:latin typeface="Arial"/>
                <a:ea typeface="Arial"/>
                <a:cs typeface="Arial"/>
                <a:sym typeface="Arial"/>
              </a:rPr>
            </a:br>
            <a:br>
              <a:rPr b="1" lang="en" sz="1200">
                <a:solidFill>
                  <a:srgbClr val="000000"/>
                </a:solidFill>
                <a:latin typeface="Arial"/>
                <a:ea typeface="Arial"/>
                <a:cs typeface="Arial"/>
                <a:sym typeface="Arial"/>
              </a:rPr>
            </a:br>
          </a:p>
        </p:txBody>
      </p:sp>
      <p:graphicFrame>
        <p:nvGraphicFramePr>
          <p:cNvPr id="213" name="Shape 213"/>
          <p:cNvGraphicFramePr/>
          <p:nvPr/>
        </p:nvGraphicFramePr>
        <p:xfrm>
          <a:off x="152400" y="808225"/>
          <a:ext cx="3000000" cy="3000000"/>
        </p:xfrm>
        <a:graphic>
          <a:graphicData uri="http://schemas.openxmlformats.org/drawingml/2006/table">
            <a:tbl>
              <a:tblPr>
                <a:noFill/>
                <a:tableStyleId>{27A89A54-EC34-4534-BA1C-7C2987AF9604}</a:tableStyleId>
              </a:tblPr>
              <a:tblGrid>
                <a:gridCol w="4328525"/>
                <a:gridCol w="4328525"/>
              </a:tblGrid>
              <a:tr h="159600">
                <a:tc>
                  <a:txBody>
                    <a:bodyPr>
                      <a:noAutofit/>
                    </a:bodyPr>
                    <a:lstStyle/>
                    <a:p>
                      <a:pPr lvl="0" rtl="0" algn="just">
                        <a:lnSpc>
                          <a:spcPct val="120000"/>
                        </a:lnSpc>
                        <a:spcBef>
                          <a:spcPts val="0"/>
                        </a:spcBef>
                        <a:buNone/>
                      </a:pPr>
                      <a:r>
                        <a:rPr lang="en" sz="1800">
                          <a:latin typeface="Verdana"/>
                          <a:ea typeface="Verdana"/>
                          <a:cs typeface="Verdana"/>
                          <a:sym typeface="Verdana"/>
                        </a:rPr>
                        <a:t>PRO</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just">
                        <a:lnSpc>
                          <a:spcPct val="120000"/>
                        </a:lnSpc>
                        <a:spcBef>
                          <a:spcPts val="0"/>
                        </a:spcBef>
                        <a:buNone/>
                      </a:pPr>
                      <a:r>
                        <a:rPr lang="en" sz="1800">
                          <a:latin typeface="Verdana"/>
                          <a:ea typeface="Verdana"/>
                          <a:cs typeface="Verdana"/>
                          <a:sym typeface="Verdana"/>
                        </a:rPr>
                        <a:t>CON</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3873325">
                <a:tc>
                  <a:txBody>
                    <a:bodyPr>
                      <a:noAutofit/>
                    </a:bodyPr>
                    <a:lstStyle/>
                    <a:p>
                      <a:pPr indent="-342900" lvl="0" marL="457200" rtl="0" algn="just">
                        <a:lnSpc>
                          <a:spcPct val="138000"/>
                        </a:lnSpc>
                        <a:spcBef>
                          <a:spcPts val="0"/>
                        </a:spcBef>
                        <a:buSzPct val="100000"/>
                        <a:buFont typeface="Verdana"/>
                      </a:pPr>
                      <a:r>
                        <a:rPr lang="en" sz="1800">
                          <a:latin typeface="Verdana"/>
                          <a:ea typeface="Verdana"/>
                          <a:cs typeface="Verdana"/>
                          <a:sym typeface="Verdana"/>
                        </a:rPr>
                        <a:t>Cheaply priced</a:t>
                      </a:r>
                    </a:p>
                    <a:p>
                      <a:pPr indent="-342900" lvl="0" marL="457200" rtl="0" algn="just">
                        <a:lnSpc>
                          <a:spcPct val="138000"/>
                        </a:lnSpc>
                        <a:spcBef>
                          <a:spcPts val="0"/>
                        </a:spcBef>
                        <a:buSzPct val="100000"/>
                        <a:buFont typeface="Verdana"/>
                      </a:pPr>
                      <a:r>
                        <a:rPr lang="en" sz="1800">
                          <a:latin typeface="Verdana"/>
                          <a:ea typeface="Verdana"/>
                          <a:cs typeface="Verdana"/>
                          <a:sym typeface="Verdana"/>
                        </a:rPr>
                        <a:t>Native IDE</a:t>
                      </a:r>
                    </a:p>
                    <a:p>
                      <a:pPr indent="-342900" lvl="0" marL="457200" rtl="0" algn="just">
                        <a:lnSpc>
                          <a:spcPct val="138000"/>
                        </a:lnSpc>
                        <a:spcBef>
                          <a:spcPts val="0"/>
                        </a:spcBef>
                        <a:buSzPct val="100000"/>
                        <a:buFont typeface="Verdana"/>
                      </a:pPr>
                      <a:r>
                        <a:rPr lang="en" sz="1800">
                          <a:latin typeface="Verdana"/>
                          <a:ea typeface="Verdana"/>
                          <a:cs typeface="Verdana"/>
                          <a:sym typeface="Verdana"/>
                        </a:rPr>
                        <a:t>Programmable in C, C++</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lvl="0" rtl="0" algn="just">
                        <a:lnSpc>
                          <a:spcPct val="138000"/>
                        </a:lnSpc>
                        <a:spcBef>
                          <a:spcPts val="0"/>
                        </a:spcBef>
                        <a:buNone/>
                      </a:pPr>
                      <a:r>
                        <a:rPr lang="en" sz="1800">
                          <a:latin typeface="Verdana"/>
                          <a:ea typeface="Verdana"/>
                          <a:cs typeface="Verdana"/>
                          <a:sym typeface="Verdana"/>
                        </a:rPr>
                        <a:t>Slow clock - 16 MHz</a:t>
                      </a:r>
                    </a:p>
                  </a:txBody>
                  <a:tcPr marT="28575" marB="28575" marR="28575" marL="2857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idx="1" type="body"/>
          </p:nvPr>
        </p:nvSpPr>
        <p:spPr>
          <a:xfrm>
            <a:off x="311700" y="2498275"/>
            <a:ext cx="8520600" cy="2070600"/>
          </a:xfrm>
          <a:prstGeom prst="rect">
            <a:avLst/>
          </a:prstGeom>
        </p:spPr>
        <p:txBody>
          <a:bodyPr anchorCtr="0" anchor="t" bIns="91425" lIns="91425" rIns="91425" tIns="91425">
            <a:noAutofit/>
          </a:bodyPr>
          <a:lstStyle/>
          <a:p>
            <a:pPr indent="-317500" lvl="0" marL="457200" rtl="0">
              <a:spcBef>
                <a:spcPts val="0"/>
              </a:spcBef>
              <a:buSzPct val="100000"/>
            </a:pPr>
            <a:r>
              <a:rPr lang="en" sz="1400">
                <a:solidFill>
                  <a:srgbClr val="202020"/>
                </a:solidFill>
                <a:highlight>
                  <a:srgbClr val="FFFFFF"/>
                </a:highlight>
                <a:latin typeface="Georgia"/>
                <a:ea typeface="Georgia"/>
                <a:cs typeface="Georgia"/>
                <a:sym typeface="Georgia"/>
              </a:rPr>
              <a:t>Its intuitive development window and easy-to-use libraries and functions provide developers with perfect rapid prototyping topology</a:t>
            </a:r>
          </a:p>
          <a:p>
            <a:pPr indent="-317500" lvl="0" marL="457200" rtl="0">
              <a:spcBef>
                <a:spcPts val="0"/>
              </a:spcBef>
              <a:buClr>
                <a:srgbClr val="202020"/>
              </a:buClr>
              <a:buSzPct val="100000"/>
              <a:buFont typeface="Georgia"/>
            </a:pPr>
            <a:r>
              <a:rPr lang="en" sz="1400">
                <a:solidFill>
                  <a:srgbClr val="202020"/>
                </a:solidFill>
                <a:highlight>
                  <a:srgbClr val="FFFFFF"/>
                </a:highlight>
                <a:latin typeface="Georgia"/>
                <a:ea typeface="Georgia"/>
                <a:cs typeface="Georgia"/>
                <a:sym typeface="Georgia"/>
              </a:rPr>
              <a:t>supported by a large, active and friendly online community</a:t>
            </a:r>
          </a:p>
          <a:p>
            <a:pPr indent="-317500" lvl="0" marL="457200" rtl="0">
              <a:spcBef>
                <a:spcPts val="0"/>
              </a:spcBef>
              <a:buClr>
                <a:srgbClr val="202020"/>
              </a:buClr>
              <a:buSzPct val="100000"/>
              <a:buFont typeface="Georgia"/>
            </a:pPr>
            <a:r>
              <a:rPr lang="en" sz="1400">
                <a:solidFill>
                  <a:srgbClr val="202020"/>
                </a:solidFill>
                <a:highlight>
                  <a:srgbClr val="FFFFFF"/>
                </a:highlight>
                <a:latin typeface="Georgia"/>
                <a:ea typeface="Georgia"/>
                <a:cs typeface="Georgia"/>
                <a:sym typeface="Georgia"/>
              </a:rPr>
              <a:t>Energia desires to stay compatible with both the Arduino API and Wiring language, which again, make it perfect for our rapid prototyping strategy</a:t>
            </a:r>
          </a:p>
          <a:p>
            <a:pPr lvl="0" rtl="0">
              <a:spcBef>
                <a:spcPts val="0"/>
              </a:spcBef>
              <a:buNone/>
            </a:pPr>
            <a:r>
              <a:t/>
            </a:r>
            <a:endParaRPr sz="1200">
              <a:solidFill>
                <a:srgbClr val="202020"/>
              </a:solidFill>
              <a:highlight>
                <a:srgbClr val="FFFFFF"/>
              </a:highlight>
              <a:latin typeface="Georgia"/>
              <a:ea typeface="Georgia"/>
              <a:cs typeface="Georgia"/>
              <a:sym typeface="Georgia"/>
            </a:endParaRPr>
          </a:p>
        </p:txBody>
      </p:sp>
      <p:pic>
        <p:nvPicPr>
          <p:cNvPr descr="Energia.png" id="219" name="Shape 219"/>
          <p:cNvPicPr preferRelativeResize="0"/>
          <p:nvPr/>
        </p:nvPicPr>
        <p:blipFill>
          <a:blip r:embed="rId3">
            <a:alphaModFix/>
          </a:blip>
          <a:stretch>
            <a:fillRect/>
          </a:stretch>
        </p:blipFill>
        <p:spPr>
          <a:xfrm>
            <a:off x="395400" y="445025"/>
            <a:ext cx="5335949" cy="199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sz="1800">
                <a:solidFill>
                  <a:srgbClr val="000000"/>
                </a:solidFill>
                <a:latin typeface="Arial"/>
                <a:ea typeface="Arial"/>
                <a:cs typeface="Arial"/>
                <a:sym typeface="Arial"/>
              </a:rPr>
              <a:t>Git Repository Coding Structure</a:t>
            </a:r>
          </a:p>
        </p:txBody>
      </p:sp>
      <p:sp>
        <p:nvSpPr>
          <p:cNvPr id="225" name="Shape 225"/>
          <p:cNvSpPr txBox="1"/>
          <p:nvPr>
            <p:ph idx="1" type="body"/>
          </p:nvPr>
        </p:nvSpPr>
        <p:spPr>
          <a:xfrm>
            <a:off x="217225" y="1017725"/>
            <a:ext cx="8520600" cy="3416400"/>
          </a:xfrm>
          <a:prstGeom prst="rect">
            <a:avLst/>
          </a:prstGeom>
        </p:spPr>
        <p:txBody>
          <a:bodyPr anchorCtr="0" anchor="t" bIns="91425" lIns="91425" rIns="91425" tIns="91425">
            <a:noAutofit/>
          </a:bodyPr>
          <a:lstStyle/>
          <a:p>
            <a:pPr indent="-295275" lvl="0" marL="457200" rtl="0">
              <a:lnSpc>
                <a:spcPct val="157142"/>
              </a:lnSpc>
              <a:spcBef>
                <a:spcPts val="0"/>
              </a:spcBef>
              <a:spcAft>
                <a:spcPts val="800"/>
              </a:spcAft>
              <a:buClr>
                <a:srgbClr val="4E443C"/>
              </a:buClr>
              <a:buSzPct val="95454"/>
              <a:buFont typeface="Georgia"/>
            </a:pPr>
            <a:r>
              <a:rPr b="1" lang="en" sz="1050">
                <a:solidFill>
                  <a:srgbClr val="4E443C"/>
                </a:solidFill>
                <a:highlight>
                  <a:srgbClr val="FCFCFA"/>
                </a:highlight>
                <a:latin typeface="Georgia"/>
                <a:ea typeface="Georgia"/>
                <a:cs typeface="Georgia"/>
                <a:sym typeface="Georgia"/>
              </a:rPr>
              <a:t>Frictionless Context Switching</a:t>
            </a:r>
            <a:r>
              <a:rPr lang="en" sz="1050">
                <a:solidFill>
                  <a:srgbClr val="4E443C"/>
                </a:solidFill>
                <a:highlight>
                  <a:srgbClr val="FCFCFA"/>
                </a:highlight>
                <a:latin typeface="Georgia"/>
                <a:ea typeface="Georgia"/>
                <a:cs typeface="Georgia"/>
                <a:sym typeface="Georgia"/>
              </a:rPr>
              <a:t>. Create a branch to try out an idea, commit a few times, switch back to where you branched from, apply a patch, switch back to where you are experimenting, and merge it in.</a:t>
            </a:r>
          </a:p>
          <a:p>
            <a:pPr lvl="0" rtl="0">
              <a:lnSpc>
                <a:spcPct val="157142"/>
              </a:lnSpc>
              <a:spcBef>
                <a:spcPts val="0"/>
              </a:spcBef>
              <a:spcAft>
                <a:spcPts val="800"/>
              </a:spcAft>
              <a:buNone/>
            </a:pPr>
            <a:r>
              <a:t/>
            </a:r>
            <a:endParaRPr sz="1050">
              <a:solidFill>
                <a:srgbClr val="4E443C"/>
              </a:solidFill>
              <a:highlight>
                <a:srgbClr val="FCFCFA"/>
              </a:highlight>
              <a:latin typeface="Georgia"/>
              <a:ea typeface="Georgia"/>
              <a:cs typeface="Georgia"/>
              <a:sym typeface="Georgia"/>
            </a:endParaRPr>
          </a:p>
          <a:p>
            <a:pPr indent="-295275" lvl="0" marL="457200" rtl="0">
              <a:lnSpc>
                <a:spcPct val="157142"/>
              </a:lnSpc>
              <a:spcBef>
                <a:spcPts val="0"/>
              </a:spcBef>
              <a:spcAft>
                <a:spcPts val="800"/>
              </a:spcAft>
              <a:buClr>
                <a:srgbClr val="4E443C"/>
              </a:buClr>
              <a:buSzPct val="95454"/>
              <a:buFont typeface="Georgia"/>
            </a:pPr>
            <a:r>
              <a:rPr b="1" lang="en" sz="1050">
                <a:solidFill>
                  <a:srgbClr val="4E443C"/>
                </a:solidFill>
                <a:highlight>
                  <a:srgbClr val="FCFCFA"/>
                </a:highlight>
                <a:latin typeface="Georgia"/>
                <a:ea typeface="Georgia"/>
                <a:cs typeface="Georgia"/>
                <a:sym typeface="Georgia"/>
              </a:rPr>
              <a:t>Role-Based Codelines</a:t>
            </a:r>
            <a:r>
              <a:rPr lang="en" sz="1050">
                <a:solidFill>
                  <a:srgbClr val="4E443C"/>
                </a:solidFill>
                <a:highlight>
                  <a:srgbClr val="FCFCFA"/>
                </a:highlight>
                <a:latin typeface="Georgia"/>
                <a:ea typeface="Georgia"/>
                <a:cs typeface="Georgia"/>
                <a:sym typeface="Georgia"/>
              </a:rPr>
              <a:t>. Have a branch that always contains only what goes to production, another that you merge work into for testing, and several smaller ones for day to day work.</a:t>
            </a:r>
          </a:p>
          <a:p>
            <a:pPr lvl="0" rtl="0">
              <a:lnSpc>
                <a:spcPct val="157142"/>
              </a:lnSpc>
              <a:spcBef>
                <a:spcPts val="0"/>
              </a:spcBef>
              <a:spcAft>
                <a:spcPts val="800"/>
              </a:spcAft>
              <a:buNone/>
            </a:pPr>
            <a:r>
              <a:t/>
            </a:r>
            <a:endParaRPr sz="1050">
              <a:solidFill>
                <a:srgbClr val="4E443C"/>
              </a:solidFill>
              <a:highlight>
                <a:srgbClr val="FCFCFA"/>
              </a:highlight>
              <a:latin typeface="Georgia"/>
              <a:ea typeface="Georgia"/>
              <a:cs typeface="Georgia"/>
              <a:sym typeface="Georgia"/>
            </a:endParaRPr>
          </a:p>
          <a:p>
            <a:pPr indent="-295275" lvl="0" marL="457200" rtl="0">
              <a:lnSpc>
                <a:spcPct val="157142"/>
              </a:lnSpc>
              <a:spcBef>
                <a:spcPts val="0"/>
              </a:spcBef>
              <a:spcAft>
                <a:spcPts val="800"/>
              </a:spcAft>
              <a:buClr>
                <a:srgbClr val="4E443C"/>
              </a:buClr>
              <a:buSzPct val="95454"/>
              <a:buFont typeface="Georgia"/>
            </a:pPr>
            <a:r>
              <a:rPr b="1" lang="en" sz="1050">
                <a:solidFill>
                  <a:srgbClr val="4E443C"/>
                </a:solidFill>
                <a:highlight>
                  <a:srgbClr val="FCFCFA"/>
                </a:highlight>
                <a:latin typeface="Georgia"/>
                <a:ea typeface="Georgia"/>
                <a:cs typeface="Georgia"/>
                <a:sym typeface="Georgia"/>
              </a:rPr>
              <a:t>Feature Based Workflow</a:t>
            </a:r>
            <a:r>
              <a:rPr lang="en" sz="1050">
                <a:solidFill>
                  <a:srgbClr val="4E443C"/>
                </a:solidFill>
                <a:highlight>
                  <a:srgbClr val="FCFCFA"/>
                </a:highlight>
                <a:latin typeface="Georgia"/>
                <a:ea typeface="Georgia"/>
                <a:cs typeface="Georgia"/>
                <a:sym typeface="Georgia"/>
              </a:rPr>
              <a:t>. Create new branches for each new feature you're working on so you can seamlessly switch back and forth between them, then delete each branch when that feature gets merged into your main line.</a:t>
            </a:r>
          </a:p>
          <a:p>
            <a:pPr lvl="0" rtl="0">
              <a:lnSpc>
                <a:spcPct val="157142"/>
              </a:lnSpc>
              <a:spcBef>
                <a:spcPts val="0"/>
              </a:spcBef>
              <a:spcAft>
                <a:spcPts val="800"/>
              </a:spcAft>
              <a:buNone/>
            </a:pPr>
            <a:r>
              <a:t/>
            </a:r>
            <a:endParaRPr sz="1050">
              <a:solidFill>
                <a:srgbClr val="4E443C"/>
              </a:solidFill>
              <a:highlight>
                <a:srgbClr val="FCFCFA"/>
              </a:highlight>
              <a:latin typeface="Georgia"/>
              <a:ea typeface="Georgia"/>
              <a:cs typeface="Georgia"/>
              <a:sym typeface="Georgia"/>
            </a:endParaRPr>
          </a:p>
          <a:p>
            <a:pPr indent="-295275" lvl="0" marL="457200" rtl="0">
              <a:lnSpc>
                <a:spcPct val="157142"/>
              </a:lnSpc>
              <a:spcBef>
                <a:spcPts val="0"/>
              </a:spcBef>
              <a:spcAft>
                <a:spcPts val="800"/>
              </a:spcAft>
              <a:buClr>
                <a:srgbClr val="4E443C"/>
              </a:buClr>
              <a:buSzPct val="95454"/>
              <a:buFont typeface="Georgia"/>
            </a:pPr>
            <a:r>
              <a:rPr b="1" lang="en" sz="1050">
                <a:solidFill>
                  <a:srgbClr val="4E443C"/>
                </a:solidFill>
                <a:highlight>
                  <a:srgbClr val="FCFCFA"/>
                </a:highlight>
                <a:latin typeface="Georgia"/>
                <a:ea typeface="Georgia"/>
                <a:cs typeface="Georgia"/>
                <a:sym typeface="Georgia"/>
              </a:rPr>
              <a:t>Disposable Experimentation</a:t>
            </a:r>
            <a:r>
              <a:rPr lang="en" sz="1050">
                <a:solidFill>
                  <a:srgbClr val="4E443C"/>
                </a:solidFill>
                <a:highlight>
                  <a:srgbClr val="FCFCFA"/>
                </a:highlight>
                <a:latin typeface="Georgia"/>
                <a:ea typeface="Georgia"/>
                <a:cs typeface="Georgia"/>
                <a:sym typeface="Georgia"/>
              </a:rPr>
              <a:t>. Create a branch to experiment in, realize it's not going to work, and just delete it - abandoning the work—with nobody else ever seeing it (even if you've pushed other branches in the meantime).</a:t>
            </a:r>
          </a:p>
          <a:p>
            <a:pPr lvl="0" rtl="0" algn="just">
              <a:lnSpc>
                <a:spcPct val="183272"/>
              </a:lnSpc>
              <a:spcBef>
                <a:spcPts val="600"/>
              </a:spcBef>
              <a:spcAft>
                <a:spcPts val="600"/>
              </a:spcAft>
              <a:buNone/>
            </a:pPr>
            <a:r>
              <a:t/>
            </a:r>
            <a:endParaRPr sz="1200">
              <a:solidFill>
                <a:srgbClr val="000000"/>
              </a:solidFill>
              <a:latin typeface="Arial"/>
              <a:ea typeface="Arial"/>
              <a:cs typeface="Arial"/>
              <a:sym typeface="Arial"/>
            </a:endParaRPr>
          </a:p>
          <a:p>
            <a:pPr lvl="0" rt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Power</a:t>
            </a:r>
          </a:p>
        </p:txBody>
      </p:sp>
      <p:sp>
        <p:nvSpPr>
          <p:cNvPr id="231" name="Shape 23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indent="0" lvl="0" marL="4114800" rtl="0">
              <a:spcBef>
                <a:spcPts val="0"/>
              </a:spcBef>
              <a:buNone/>
            </a:pPr>
            <a:r>
              <a:rPr lang="en"/>
              <a:t>      </a:t>
            </a:r>
          </a:p>
          <a:p>
            <a:pPr indent="0" lvl="0" marL="4114800">
              <a:spcBef>
                <a:spcPts val="0"/>
              </a:spcBef>
              <a:buNone/>
            </a:pPr>
            <a:r>
              <a:rPr lang="en"/>
              <a:t>      </a:t>
            </a:r>
            <a:r>
              <a:rPr lang="en">
                <a:solidFill>
                  <a:srgbClr val="000000"/>
                </a:solidFill>
                <a:latin typeface="Arial"/>
                <a:ea typeface="Arial"/>
                <a:cs typeface="Arial"/>
                <a:sym typeface="Arial"/>
              </a:rPr>
              <a:t>Total Current   =     600 mA</a:t>
            </a:r>
            <a:r>
              <a:rPr lang="en"/>
              <a:t> </a:t>
            </a:r>
          </a:p>
        </p:txBody>
      </p:sp>
      <p:graphicFrame>
        <p:nvGraphicFramePr>
          <p:cNvPr id="232" name="Shape 232"/>
          <p:cNvGraphicFramePr/>
          <p:nvPr/>
        </p:nvGraphicFramePr>
        <p:xfrm>
          <a:off x="952500" y="1619250"/>
          <a:ext cx="3000000" cy="3000000"/>
        </p:xfrm>
        <a:graphic>
          <a:graphicData uri="http://schemas.openxmlformats.org/drawingml/2006/table">
            <a:tbl>
              <a:tblPr>
                <a:noFill/>
                <a:tableStyleId>{9AA486F7-5CFF-4920-B470-85EE6D3537F4}</a:tableStyleId>
              </a:tblPr>
              <a:tblGrid>
                <a:gridCol w="1809750"/>
                <a:gridCol w="1809750"/>
                <a:gridCol w="1809750"/>
                <a:gridCol w="1809750"/>
              </a:tblGrid>
              <a:tr h="381000">
                <a:tc>
                  <a:txBody>
                    <a:bodyPr>
                      <a:noAutofit/>
                    </a:bodyPr>
                    <a:lstStyle/>
                    <a:p>
                      <a:pPr lvl="0" algn="ctr">
                        <a:spcBef>
                          <a:spcPts val="0"/>
                        </a:spcBef>
                        <a:buNone/>
                      </a:pPr>
                      <a:r>
                        <a:rPr lang="en"/>
                        <a:t>Component</a:t>
                      </a:r>
                    </a:p>
                  </a:txBody>
                  <a:tcPr marT="91425" marB="91425" marR="91425" marL="91425"/>
                </a:tc>
                <a:tc>
                  <a:txBody>
                    <a:bodyPr>
                      <a:noAutofit/>
                    </a:bodyPr>
                    <a:lstStyle/>
                    <a:p>
                      <a:pPr lvl="0" rtl="0" algn="ctr">
                        <a:spcBef>
                          <a:spcPts val="0"/>
                        </a:spcBef>
                        <a:buNone/>
                      </a:pPr>
                      <a:r>
                        <a:rPr lang="en"/>
                        <a:t>Amount</a:t>
                      </a:r>
                    </a:p>
                  </a:txBody>
                  <a:tcPr marT="91425" marB="91425" marR="91425" marL="91425"/>
                </a:tc>
                <a:tc>
                  <a:txBody>
                    <a:bodyPr>
                      <a:noAutofit/>
                    </a:bodyPr>
                    <a:lstStyle/>
                    <a:p>
                      <a:pPr lvl="0" algn="ctr">
                        <a:spcBef>
                          <a:spcPts val="0"/>
                        </a:spcBef>
                        <a:buNone/>
                      </a:pPr>
                      <a:r>
                        <a:rPr lang="en"/>
                        <a:t>Voltage(V)</a:t>
                      </a:r>
                    </a:p>
                  </a:txBody>
                  <a:tcPr marT="91425" marB="91425" marR="91425" marL="91425"/>
                </a:tc>
                <a:tc>
                  <a:txBody>
                    <a:bodyPr>
                      <a:noAutofit/>
                    </a:bodyPr>
                    <a:lstStyle/>
                    <a:p>
                      <a:pPr lvl="0" algn="ctr">
                        <a:spcBef>
                          <a:spcPts val="0"/>
                        </a:spcBef>
                        <a:buNone/>
                      </a:pPr>
                      <a:r>
                        <a:rPr lang="en"/>
                        <a:t>Current</a:t>
                      </a:r>
                    </a:p>
                  </a:txBody>
                  <a:tcPr marT="91425" marB="91425" marR="91425" marL="91425"/>
                </a:tc>
              </a:tr>
              <a:tr h="381000">
                <a:tc>
                  <a:txBody>
                    <a:bodyPr>
                      <a:noAutofit/>
                    </a:bodyPr>
                    <a:lstStyle/>
                    <a:p>
                      <a:pPr lvl="0" algn="ctr">
                        <a:spcBef>
                          <a:spcPts val="0"/>
                        </a:spcBef>
                        <a:buNone/>
                      </a:pPr>
                      <a:r>
                        <a:rPr lang="en"/>
                        <a:t>DC motors</a:t>
                      </a:r>
                    </a:p>
                  </a:txBody>
                  <a:tcPr marT="91425" marB="91425" marR="91425" marL="91425"/>
                </a:tc>
                <a:tc>
                  <a:txBody>
                    <a:bodyPr>
                      <a:noAutofit/>
                    </a:bodyPr>
                    <a:lstStyle/>
                    <a:p>
                      <a:pPr lvl="0" rtl="0" algn="ctr">
                        <a:spcBef>
                          <a:spcPts val="0"/>
                        </a:spcBef>
                        <a:buNone/>
                      </a:pPr>
                      <a:r>
                        <a:rPr lang="en"/>
                        <a:t>3</a:t>
                      </a:r>
                    </a:p>
                  </a:txBody>
                  <a:tcPr marT="91425" marB="91425" marR="91425" marL="91425"/>
                </a:tc>
                <a:tc>
                  <a:txBody>
                    <a:bodyPr>
                      <a:noAutofit/>
                    </a:bodyPr>
                    <a:lstStyle/>
                    <a:p>
                      <a:pPr lvl="0" algn="ctr">
                        <a:spcBef>
                          <a:spcPts val="0"/>
                        </a:spcBef>
                        <a:buNone/>
                      </a:pPr>
                      <a:r>
                        <a:rPr lang="en"/>
                        <a:t>4-6</a:t>
                      </a:r>
                    </a:p>
                  </a:txBody>
                  <a:tcPr marT="91425" marB="91425" marR="91425" marL="91425"/>
                </a:tc>
                <a:tc>
                  <a:txBody>
                    <a:bodyPr>
                      <a:noAutofit/>
                    </a:bodyPr>
                    <a:lstStyle/>
                    <a:p>
                      <a:pPr lvl="0" algn="ctr">
                        <a:spcBef>
                          <a:spcPts val="0"/>
                        </a:spcBef>
                        <a:buNone/>
                      </a:pPr>
                      <a:r>
                        <a:rPr lang="en"/>
                        <a:t>190 mA </a:t>
                      </a:r>
                    </a:p>
                  </a:txBody>
                  <a:tcPr marT="91425" marB="91425" marR="91425" marL="91425"/>
                </a:tc>
              </a:tr>
              <a:tr h="381000">
                <a:tc>
                  <a:txBody>
                    <a:bodyPr>
                      <a:noAutofit/>
                    </a:bodyPr>
                    <a:lstStyle/>
                    <a:p>
                      <a:pPr lvl="0" algn="ctr">
                        <a:spcBef>
                          <a:spcPts val="0"/>
                        </a:spcBef>
                        <a:buNone/>
                      </a:pPr>
                      <a:r>
                        <a:rPr lang="en"/>
                        <a:t>Microcontroller</a:t>
                      </a:r>
                    </a:p>
                  </a:txBody>
                  <a:tcPr marT="91425" marB="91425" marR="91425" marL="91425"/>
                </a:tc>
                <a:tc>
                  <a:txBody>
                    <a:bodyPr>
                      <a:noAutofit/>
                    </a:bodyPr>
                    <a:lstStyle/>
                    <a:p>
                      <a:pPr lvl="0" rtl="0" algn="ctr">
                        <a:spcBef>
                          <a:spcPts val="0"/>
                        </a:spcBef>
                        <a:buNone/>
                      </a:pPr>
                      <a:r>
                        <a:rPr lang="en"/>
                        <a:t>1</a:t>
                      </a:r>
                    </a:p>
                  </a:txBody>
                  <a:tcPr marT="91425" marB="91425" marR="91425" marL="91425"/>
                </a:tc>
                <a:tc>
                  <a:txBody>
                    <a:bodyPr>
                      <a:noAutofit/>
                    </a:bodyPr>
                    <a:lstStyle/>
                    <a:p>
                      <a:pPr lvl="0" algn="ctr">
                        <a:spcBef>
                          <a:spcPts val="0"/>
                        </a:spcBef>
                        <a:buNone/>
                      </a:pPr>
                      <a:r>
                        <a:rPr lang="en"/>
                        <a:t>1.8-3.6</a:t>
                      </a:r>
                    </a:p>
                  </a:txBody>
                  <a:tcPr marT="91425" marB="91425" marR="91425" marL="91425"/>
                </a:tc>
                <a:tc>
                  <a:txBody>
                    <a:bodyPr>
                      <a:noAutofit/>
                    </a:bodyPr>
                    <a:lstStyle/>
                    <a:p>
                      <a:pPr lvl="0" algn="ctr">
                        <a:spcBef>
                          <a:spcPts val="0"/>
                        </a:spcBef>
                        <a:buNone/>
                      </a:pPr>
                      <a:r>
                        <a:rPr lang="en"/>
                        <a:t>330 </a:t>
                      </a:r>
                      <a:r>
                        <a:rPr lang="en">
                          <a:solidFill>
                            <a:srgbClr val="252525"/>
                          </a:solidFill>
                          <a:highlight>
                            <a:srgbClr val="FFFFFF"/>
                          </a:highlight>
                        </a:rPr>
                        <a:t>μA</a:t>
                      </a:r>
                    </a:p>
                  </a:txBody>
                  <a:tcPr marT="91425" marB="91425" marR="91425" marL="91425"/>
                </a:tc>
              </a:tr>
              <a:tr h="381000">
                <a:tc>
                  <a:txBody>
                    <a:bodyPr>
                      <a:noAutofit/>
                    </a:bodyPr>
                    <a:lstStyle/>
                    <a:p>
                      <a:pPr lvl="0" rtl="0" algn="ctr">
                        <a:spcBef>
                          <a:spcPts val="0"/>
                        </a:spcBef>
                        <a:buNone/>
                      </a:pPr>
                      <a:r>
                        <a:rPr lang="en"/>
                        <a:t>Sensor</a:t>
                      </a:r>
                    </a:p>
                  </a:txBody>
                  <a:tcPr marT="91425" marB="91425" marR="91425" marL="91425"/>
                </a:tc>
                <a:tc>
                  <a:txBody>
                    <a:bodyPr>
                      <a:noAutofit/>
                    </a:bodyPr>
                    <a:lstStyle/>
                    <a:p>
                      <a:pPr lvl="0" rtl="0" algn="ctr">
                        <a:spcBef>
                          <a:spcPts val="0"/>
                        </a:spcBef>
                        <a:buNone/>
                      </a:pPr>
                      <a:r>
                        <a:rPr lang="en"/>
                        <a:t>1</a:t>
                      </a:r>
                    </a:p>
                  </a:txBody>
                  <a:tcPr marT="91425" marB="91425" marR="91425" marL="91425"/>
                </a:tc>
                <a:tc>
                  <a:txBody>
                    <a:bodyPr>
                      <a:noAutofit/>
                    </a:bodyPr>
                    <a:lstStyle/>
                    <a:p>
                      <a:pPr lvl="0" rtl="0" algn="ctr">
                        <a:spcBef>
                          <a:spcPts val="0"/>
                        </a:spcBef>
                        <a:buNone/>
                      </a:pPr>
                      <a:r>
                        <a:rPr lang="en"/>
                        <a:t>5</a:t>
                      </a:r>
                    </a:p>
                  </a:txBody>
                  <a:tcPr marT="91425" marB="91425" marR="91425" marL="91425"/>
                </a:tc>
                <a:tc>
                  <a:txBody>
                    <a:bodyPr>
                      <a:noAutofit/>
                    </a:bodyPr>
                    <a:lstStyle/>
                    <a:p>
                      <a:pPr lvl="0" rtl="0" algn="ctr">
                        <a:spcBef>
                          <a:spcPts val="0"/>
                        </a:spcBef>
                        <a:buNone/>
                      </a:pPr>
                      <a:r>
                        <a:rPr lang="en"/>
                        <a:t>1 mA</a:t>
                      </a: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Batteries</a:t>
            </a:r>
          </a:p>
        </p:txBody>
      </p:sp>
      <p:sp>
        <p:nvSpPr>
          <p:cNvPr id="238" name="Shape 238"/>
          <p:cNvSpPr txBox="1"/>
          <p:nvPr/>
        </p:nvSpPr>
        <p:spPr>
          <a:xfrm>
            <a:off x="311700" y="1152475"/>
            <a:ext cx="8049600" cy="3416400"/>
          </a:xfrm>
          <a:prstGeom prst="rect">
            <a:avLst/>
          </a:prstGeom>
          <a:noFill/>
          <a:ln>
            <a:noFill/>
          </a:ln>
        </p:spPr>
        <p:txBody>
          <a:bodyPr anchorCtr="0" anchor="t" bIns="91425" lIns="91425" rIns="91425" tIns="91425">
            <a:noAutofit/>
          </a:bodyPr>
          <a:lstStyle/>
          <a:p>
            <a:pPr lvl="0">
              <a:spcBef>
                <a:spcPts val="0"/>
              </a:spcBef>
              <a:buNone/>
            </a:pPr>
            <a:r>
              <a:rPr lang="en" sz="1800"/>
              <a:t>Lithium Iron Phosphate(LiFePO</a:t>
            </a:r>
            <a:r>
              <a:rPr baseline="-25000" lang="en" sz="1800"/>
              <a:t>4</a:t>
            </a:r>
            <a:r>
              <a:rPr lang="en" sz="1800"/>
              <a:t>)</a:t>
            </a:r>
          </a:p>
          <a:p>
            <a:pPr lvl="0">
              <a:spcBef>
                <a:spcPts val="0"/>
              </a:spcBef>
              <a:buNone/>
            </a:pPr>
            <a:r>
              <a:t/>
            </a:r>
            <a:endParaRPr sz="1800"/>
          </a:p>
          <a:p>
            <a:pPr indent="-342900" lvl="0" marL="457200" rtl="0">
              <a:spcBef>
                <a:spcPts val="0"/>
              </a:spcBef>
              <a:buSzPct val="100000"/>
              <a:buChar char="●"/>
            </a:pPr>
            <a:r>
              <a:rPr lang="en" sz="1800"/>
              <a:t>3.2 nominal voltage</a:t>
            </a:r>
          </a:p>
          <a:p>
            <a:pPr indent="-342900" lvl="0" marL="457200" rtl="0">
              <a:spcBef>
                <a:spcPts val="0"/>
              </a:spcBef>
              <a:buSzPct val="100000"/>
              <a:buChar char="●"/>
            </a:pPr>
            <a:r>
              <a:rPr lang="en" sz="1800"/>
              <a:t>2 batteries needed</a:t>
            </a:r>
          </a:p>
          <a:p>
            <a:pPr indent="-342900" lvl="0" marL="457200" rtl="0">
              <a:spcBef>
                <a:spcPts val="0"/>
              </a:spcBef>
              <a:buSzPct val="100000"/>
              <a:buChar char="●"/>
            </a:pPr>
            <a:r>
              <a:rPr lang="en" sz="1800"/>
              <a:t>1250 mAh</a:t>
            </a:r>
          </a:p>
          <a:p>
            <a:pPr indent="-342900" lvl="0" marL="457200" rtl="0">
              <a:spcBef>
                <a:spcPts val="0"/>
              </a:spcBef>
              <a:buSzPct val="100000"/>
              <a:buChar char="●"/>
            </a:pPr>
            <a:r>
              <a:rPr lang="en" sz="1800"/>
              <a:t>36 grams each</a:t>
            </a:r>
          </a:p>
          <a:p>
            <a:pPr indent="-342900" lvl="0" marL="457200" rtl="0">
              <a:spcBef>
                <a:spcPts val="0"/>
              </a:spcBef>
              <a:buSzPct val="100000"/>
              <a:buChar char="●"/>
            </a:pPr>
            <a:r>
              <a:rPr lang="en" sz="1800"/>
              <a:t>Rechargeable</a:t>
            </a:r>
          </a:p>
          <a:p>
            <a:pPr lvl="0" rtl="0">
              <a:spcBef>
                <a:spcPts val="0"/>
              </a:spcBef>
              <a:buNone/>
            </a:pPr>
            <a:r>
              <a:t/>
            </a:r>
            <a:endParaRPr sz="1800"/>
          </a:p>
          <a:p>
            <a:pPr indent="-342900" lvl="0" marL="457200">
              <a:spcBef>
                <a:spcPts val="0"/>
              </a:spcBef>
              <a:buSzPct val="100000"/>
              <a:buChar char="●"/>
            </a:pPr>
            <a:r>
              <a:rPr lang="en" sz="1800"/>
              <a:t>With a 600 mA current draw each type of battery will last just over two hours which exceeds the battery life specification.  </a:t>
            </a:r>
          </a:p>
        </p:txBody>
      </p:sp>
      <p:sp>
        <p:nvSpPr>
          <p:cNvPr id="239" name="Shape 239"/>
          <p:cNvSpPr txBox="1"/>
          <p:nvPr/>
        </p:nvSpPr>
        <p:spPr>
          <a:xfrm>
            <a:off x="4588675" y="1152475"/>
            <a:ext cx="4118700" cy="3416400"/>
          </a:xfrm>
          <a:prstGeom prst="rect">
            <a:avLst/>
          </a:prstGeom>
          <a:noFill/>
          <a:ln>
            <a:noFill/>
          </a:ln>
        </p:spPr>
        <p:txBody>
          <a:bodyPr anchorCtr="0" anchor="t" bIns="91425" lIns="91425" rIns="91425" tIns="91425">
            <a:noAutofit/>
          </a:bodyPr>
          <a:lstStyle/>
          <a:p>
            <a:pPr lvl="0">
              <a:spcBef>
                <a:spcPts val="0"/>
              </a:spcBef>
              <a:buNone/>
            </a:pPr>
            <a:r>
              <a:rPr lang="en" sz="1800"/>
              <a:t>Alkaline</a:t>
            </a:r>
          </a:p>
          <a:p>
            <a:pPr lvl="0">
              <a:spcBef>
                <a:spcPts val="0"/>
              </a:spcBef>
              <a:buNone/>
            </a:pPr>
            <a:r>
              <a:t/>
            </a:r>
            <a:endParaRPr sz="1800"/>
          </a:p>
          <a:p>
            <a:pPr indent="-342900" lvl="0" marL="457200" rtl="0">
              <a:spcBef>
                <a:spcPts val="0"/>
              </a:spcBef>
              <a:buSzPct val="100000"/>
              <a:buChar char="●"/>
            </a:pPr>
            <a:r>
              <a:rPr lang="en" sz="1800"/>
              <a:t>1.5 nominal voltage</a:t>
            </a:r>
          </a:p>
          <a:p>
            <a:pPr indent="-342900" lvl="0" marL="457200" rtl="0">
              <a:spcBef>
                <a:spcPts val="0"/>
              </a:spcBef>
              <a:buSzPct val="100000"/>
              <a:buChar char="●"/>
            </a:pPr>
            <a:r>
              <a:rPr lang="en" sz="1800"/>
              <a:t>4 batteries needed</a:t>
            </a:r>
          </a:p>
          <a:p>
            <a:pPr indent="-342900" lvl="0" marL="457200" rtl="0">
              <a:spcBef>
                <a:spcPts val="0"/>
              </a:spcBef>
              <a:buSzPct val="100000"/>
              <a:buChar char="●"/>
            </a:pPr>
            <a:r>
              <a:rPr lang="en" sz="1800"/>
              <a:t>1300 mAh</a:t>
            </a:r>
          </a:p>
          <a:p>
            <a:pPr indent="-342900" lvl="0" marL="457200">
              <a:spcBef>
                <a:spcPts val="0"/>
              </a:spcBef>
              <a:buSzPct val="100000"/>
              <a:buChar char="●"/>
            </a:pPr>
            <a:r>
              <a:rPr lang="en" sz="1800"/>
              <a:t>24 grams each</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latin typeface="Arial"/>
                <a:ea typeface="Arial"/>
                <a:cs typeface="Arial"/>
                <a:sym typeface="Arial"/>
              </a:rPr>
              <a:t>Battery Selection</a:t>
            </a:r>
          </a:p>
        </p:txBody>
      </p:sp>
      <p:sp>
        <p:nvSpPr>
          <p:cNvPr id="245" name="Shape 245"/>
          <p:cNvSpPr txBox="1"/>
          <p:nvPr>
            <p:ph idx="1" type="body"/>
          </p:nvPr>
        </p:nvSpPr>
        <p:spPr>
          <a:xfrm>
            <a:off x="311700" y="863550"/>
            <a:ext cx="8520600" cy="3416400"/>
          </a:xfrm>
          <a:prstGeom prst="rect">
            <a:avLst/>
          </a:prstGeom>
        </p:spPr>
        <p:txBody>
          <a:bodyPr anchorCtr="0" anchor="t" bIns="91425" lIns="91425" rIns="91425" tIns="91425">
            <a:noAutofit/>
          </a:bodyPr>
          <a:lstStyle/>
          <a:p>
            <a:pPr lvl="0" rtl="0">
              <a:lnSpc>
                <a:spcPct val="100000"/>
              </a:lnSpc>
              <a:spcBef>
                <a:spcPts val="0"/>
              </a:spcBef>
              <a:buNone/>
            </a:pPr>
            <a:r>
              <a:t/>
            </a:r>
            <a:endParaRPr>
              <a:solidFill>
                <a:srgbClr val="000000"/>
              </a:solidFill>
              <a:latin typeface="Arial"/>
              <a:ea typeface="Arial"/>
              <a:cs typeface="Arial"/>
              <a:sym typeface="Arial"/>
            </a:endParaRPr>
          </a:p>
          <a:p>
            <a:pPr lvl="0" rtl="0">
              <a:lnSpc>
                <a:spcPct val="100000"/>
              </a:lnSpc>
              <a:spcBef>
                <a:spcPts val="0"/>
              </a:spcBef>
              <a:buNone/>
            </a:pPr>
            <a:r>
              <a:t/>
            </a:r>
            <a:endParaRPr>
              <a:solidFill>
                <a:srgbClr val="000000"/>
              </a:solidFill>
              <a:latin typeface="Arial"/>
              <a:ea typeface="Arial"/>
              <a:cs typeface="Arial"/>
              <a:sym typeface="Arial"/>
            </a:endParaRPr>
          </a:p>
          <a:p>
            <a:pPr lvl="0" rtl="0">
              <a:spcBef>
                <a:spcPts val="0"/>
              </a:spcBef>
              <a:buNone/>
            </a:pPr>
            <a:r>
              <a:t/>
            </a:r>
            <a:endParaRPr>
              <a:solidFill>
                <a:srgbClr val="000000"/>
              </a:solidFill>
              <a:latin typeface="Arial"/>
              <a:ea typeface="Arial"/>
              <a:cs typeface="Arial"/>
              <a:sym typeface="Arial"/>
            </a:endParaRPr>
          </a:p>
        </p:txBody>
      </p:sp>
      <p:graphicFrame>
        <p:nvGraphicFramePr>
          <p:cNvPr id="246" name="Shape 246"/>
          <p:cNvGraphicFramePr/>
          <p:nvPr/>
        </p:nvGraphicFramePr>
        <p:xfrm>
          <a:off x="952500" y="1188825"/>
          <a:ext cx="3000000" cy="3000000"/>
        </p:xfrm>
        <a:graphic>
          <a:graphicData uri="http://schemas.openxmlformats.org/drawingml/2006/table">
            <a:tbl>
              <a:tblPr>
                <a:noFill/>
                <a:tableStyleId>{9AA486F7-5CFF-4920-B470-85EE6D3537F4}</a:tableStyleId>
              </a:tblPr>
              <a:tblGrid>
                <a:gridCol w="2413000"/>
                <a:gridCol w="2413000"/>
                <a:gridCol w="2413000"/>
              </a:tblGrid>
              <a:tr h="381000">
                <a:tc>
                  <a:txBody>
                    <a:bodyPr>
                      <a:noAutofit/>
                    </a:bodyPr>
                    <a:lstStyle/>
                    <a:p>
                      <a:pPr lvl="0" rtl="0" algn="ctr">
                        <a:spcBef>
                          <a:spcPts val="0"/>
                        </a:spcBef>
                        <a:buNone/>
                      </a:pPr>
                      <a:r>
                        <a:rPr lang="en"/>
                        <a:t>Specification</a:t>
                      </a:r>
                    </a:p>
                  </a:txBody>
                  <a:tcPr marT="91425" marB="91425" marR="91425" marL="91425">
                    <a:solidFill>
                      <a:srgbClr val="A4C2F4"/>
                    </a:solidFill>
                  </a:tcPr>
                </a:tc>
                <a:tc>
                  <a:txBody>
                    <a:bodyPr>
                      <a:noAutofit/>
                    </a:bodyPr>
                    <a:lstStyle/>
                    <a:p>
                      <a:pPr lvl="0" rtl="0" algn="ctr">
                        <a:spcBef>
                          <a:spcPts val="0"/>
                        </a:spcBef>
                        <a:buNone/>
                      </a:pPr>
                      <a:r>
                        <a:rPr lang="en"/>
                        <a:t>LiFe</a:t>
                      </a:r>
                      <a:r>
                        <a:rPr lang="en" sz="1200"/>
                        <a:t>PO</a:t>
                      </a:r>
                      <a:r>
                        <a:rPr baseline="-25000" lang="en" sz="1200"/>
                        <a:t>4</a:t>
                      </a:r>
                    </a:p>
                  </a:txBody>
                  <a:tcPr marT="91425" marB="91425" marR="91425" marL="91425"/>
                </a:tc>
                <a:tc>
                  <a:txBody>
                    <a:bodyPr>
                      <a:noAutofit/>
                    </a:bodyPr>
                    <a:lstStyle/>
                    <a:p>
                      <a:pPr lvl="0" algn="ctr">
                        <a:spcBef>
                          <a:spcPts val="0"/>
                        </a:spcBef>
                        <a:buNone/>
                      </a:pPr>
                      <a:r>
                        <a:rPr lang="en"/>
                        <a:t>Alkaline</a:t>
                      </a:r>
                    </a:p>
                  </a:txBody>
                  <a:tcPr marT="91425" marB="91425" marR="91425" marL="91425"/>
                </a:tc>
              </a:tr>
              <a:tr h="381000">
                <a:tc>
                  <a:txBody>
                    <a:bodyPr>
                      <a:noAutofit/>
                    </a:bodyPr>
                    <a:lstStyle/>
                    <a:p>
                      <a:pPr lvl="0" rtl="0" algn="ctr">
                        <a:spcBef>
                          <a:spcPts val="0"/>
                        </a:spcBef>
                        <a:buNone/>
                      </a:pPr>
                      <a:r>
                        <a:rPr lang="en"/>
                        <a:t>Price</a:t>
                      </a:r>
                    </a:p>
                  </a:txBody>
                  <a:tcPr marT="91425" marB="91425" marR="91425" marL="91425">
                    <a:solidFill>
                      <a:srgbClr val="A4C2F4"/>
                    </a:solidFill>
                  </a:tcPr>
                </a:tc>
                <a:tc>
                  <a:txBody>
                    <a:bodyPr>
                      <a:noAutofit/>
                    </a:bodyPr>
                    <a:lstStyle/>
                    <a:p>
                      <a:pPr lvl="0" algn="ctr">
                        <a:spcBef>
                          <a:spcPts val="0"/>
                        </a:spcBef>
                        <a:buNone/>
                      </a:pPr>
                      <a:r>
                        <a:t/>
                      </a:r>
                      <a:endParaRPr/>
                    </a:p>
                  </a:txBody>
                  <a:tcPr marT="91425" marB="91425" marR="91425" marL="91425"/>
                </a:tc>
                <a:tc>
                  <a:txBody>
                    <a:bodyPr>
                      <a:noAutofit/>
                    </a:bodyPr>
                    <a:lstStyle/>
                    <a:p>
                      <a:pPr lvl="0" algn="ctr">
                        <a:spcBef>
                          <a:spcPts val="0"/>
                        </a:spcBef>
                        <a:buNone/>
                      </a:pPr>
                      <a:r>
                        <a:rPr lang="en" sz="1100">
                          <a:solidFill>
                            <a:srgbClr val="545454"/>
                          </a:solidFill>
                          <a:highlight>
                            <a:srgbClr val="FFFFFF"/>
                          </a:highlight>
                        </a:rPr>
                        <a:t> ✓</a:t>
                      </a:r>
                    </a:p>
                  </a:txBody>
                  <a:tcPr marT="91425" marB="91425" marR="91425" marL="91425"/>
                </a:tc>
              </a:tr>
              <a:tr h="381000">
                <a:tc>
                  <a:txBody>
                    <a:bodyPr>
                      <a:noAutofit/>
                    </a:bodyPr>
                    <a:lstStyle/>
                    <a:p>
                      <a:pPr lvl="0" rtl="0" algn="ctr">
                        <a:spcBef>
                          <a:spcPts val="0"/>
                        </a:spcBef>
                        <a:buNone/>
                      </a:pPr>
                      <a:r>
                        <a:rPr lang="en"/>
                        <a:t>Weight</a:t>
                      </a:r>
                    </a:p>
                  </a:txBody>
                  <a:tcPr marT="91425" marB="91425" marR="91425" marL="91425">
                    <a:solidFill>
                      <a:srgbClr val="A4C2F4"/>
                    </a:solidFill>
                  </a:tcPr>
                </a:tc>
                <a:tc>
                  <a:txBody>
                    <a:bodyPr>
                      <a:noAutofit/>
                    </a:bodyPr>
                    <a:lstStyle/>
                    <a:p>
                      <a:pPr lvl="0" algn="ctr">
                        <a:spcBef>
                          <a:spcPts val="0"/>
                        </a:spcBef>
                        <a:buNone/>
                      </a:pPr>
                      <a:r>
                        <a:t/>
                      </a:r>
                      <a:endParaRPr/>
                    </a:p>
                  </a:txBody>
                  <a:tcPr marT="91425" marB="91425" marR="91425" marL="91425"/>
                </a:tc>
                <a:tc>
                  <a:txBody>
                    <a:bodyPr>
                      <a:noAutofit/>
                    </a:bodyPr>
                    <a:lstStyle/>
                    <a:p>
                      <a:pPr lvl="0" algn="ctr">
                        <a:spcBef>
                          <a:spcPts val="0"/>
                        </a:spcBef>
                        <a:buNone/>
                      </a:pPr>
                      <a:r>
                        <a:rPr lang="en" sz="1100">
                          <a:solidFill>
                            <a:srgbClr val="545454"/>
                          </a:solidFill>
                          <a:highlight>
                            <a:srgbClr val="FFFFFF"/>
                          </a:highlight>
                        </a:rPr>
                        <a:t> ✓</a:t>
                      </a:r>
                    </a:p>
                  </a:txBody>
                  <a:tcPr marT="91425" marB="91425" marR="91425" marL="91425"/>
                </a:tc>
              </a:tr>
              <a:tr h="381000">
                <a:tc>
                  <a:txBody>
                    <a:bodyPr>
                      <a:noAutofit/>
                    </a:bodyPr>
                    <a:lstStyle/>
                    <a:p>
                      <a:pPr lvl="0" rtl="0" algn="ctr">
                        <a:spcBef>
                          <a:spcPts val="0"/>
                        </a:spcBef>
                        <a:buNone/>
                      </a:pPr>
                      <a:r>
                        <a:rPr lang="en"/>
                        <a:t>Size</a:t>
                      </a:r>
                    </a:p>
                  </a:txBody>
                  <a:tcPr marT="91425" marB="91425" marR="91425" marL="91425">
                    <a:solidFill>
                      <a:srgbClr val="A4C2F4"/>
                    </a:solidFill>
                  </a:tcPr>
                </a:tc>
                <a:tc>
                  <a:txBody>
                    <a:bodyPr>
                      <a:noAutofit/>
                    </a:bodyPr>
                    <a:lstStyle/>
                    <a:p>
                      <a:pPr lvl="0" algn="ctr">
                        <a:spcBef>
                          <a:spcPts val="0"/>
                        </a:spcBef>
                        <a:buNone/>
                      </a:pPr>
                      <a:r>
                        <a:rPr lang="en" sz="1100">
                          <a:solidFill>
                            <a:srgbClr val="545454"/>
                          </a:solidFill>
                          <a:highlight>
                            <a:srgbClr val="FFFFFF"/>
                          </a:highlight>
                        </a:rPr>
                        <a:t> ✓</a:t>
                      </a:r>
                    </a:p>
                  </a:txBody>
                  <a:tcPr marT="91425" marB="91425" marR="91425" marL="91425"/>
                </a:tc>
                <a:tc>
                  <a:txBody>
                    <a:bodyPr>
                      <a:noAutofit/>
                    </a:bodyPr>
                    <a:lstStyle/>
                    <a:p>
                      <a:pPr lvl="0" algn="ctr">
                        <a:spcBef>
                          <a:spcPts val="0"/>
                        </a:spcBef>
                        <a:buNone/>
                      </a:pPr>
                      <a:r>
                        <a:t/>
                      </a:r>
                      <a:endParaRPr/>
                    </a:p>
                  </a:txBody>
                  <a:tcPr marT="91425" marB="91425" marR="91425" marL="91425"/>
                </a:tc>
              </a:tr>
              <a:tr h="381000">
                <a:tc>
                  <a:txBody>
                    <a:bodyPr>
                      <a:noAutofit/>
                    </a:bodyPr>
                    <a:lstStyle/>
                    <a:p>
                      <a:pPr lvl="0" rtl="0" algn="ctr">
                        <a:spcBef>
                          <a:spcPts val="0"/>
                        </a:spcBef>
                        <a:buNone/>
                      </a:pPr>
                      <a:r>
                        <a:rPr lang="en"/>
                        <a:t>How long they last</a:t>
                      </a:r>
                    </a:p>
                  </a:txBody>
                  <a:tcPr marT="91425" marB="91425" marR="91425" marL="91425">
                    <a:solidFill>
                      <a:srgbClr val="A4C2F4"/>
                    </a:solidFill>
                  </a:tcPr>
                </a:tc>
                <a:tc>
                  <a:txBody>
                    <a:bodyPr>
                      <a:noAutofit/>
                    </a:bodyPr>
                    <a:lstStyle/>
                    <a:p>
                      <a:pPr lvl="0" algn="ctr">
                        <a:spcBef>
                          <a:spcPts val="0"/>
                        </a:spcBef>
                        <a:buNone/>
                      </a:pPr>
                      <a:r>
                        <a:rPr lang="en" sz="1100">
                          <a:solidFill>
                            <a:srgbClr val="545454"/>
                          </a:solidFill>
                          <a:highlight>
                            <a:srgbClr val="FFFFFF"/>
                          </a:highlight>
                        </a:rPr>
                        <a:t> ✓</a:t>
                      </a:r>
                    </a:p>
                  </a:txBody>
                  <a:tcPr marT="91425" marB="91425" marR="91425" marL="91425"/>
                </a:tc>
                <a:tc>
                  <a:txBody>
                    <a:bodyPr>
                      <a:noAutofit/>
                    </a:bodyPr>
                    <a:lstStyle/>
                    <a:p>
                      <a:pPr lvl="0" algn="ctr">
                        <a:spcBef>
                          <a:spcPts val="0"/>
                        </a:spcBef>
                        <a:buNone/>
                      </a:pPr>
                      <a:r>
                        <a:rPr lang="en" sz="1100">
                          <a:solidFill>
                            <a:srgbClr val="545454"/>
                          </a:solidFill>
                          <a:highlight>
                            <a:srgbClr val="FFFFFF"/>
                          </a:highlight>
                        </a:rPr>
                        <a:t> ✓</a:t>
                      </a:r>
                    </a:p>
                  </a:txBody>
                  <a:tcPr marT="91425" marB="91425" marR="91425" marL="91425"/>
                </a:tc>
              </a:tr>
              <a:tr h="381000">
                <a:tc>
                  <a:txBody>
                    <a:bodyPr>
                      <a:noAutofit/>
                    </a:bodyPr>
                    <a:lstStyle/>
                    <a:p>
                      <a:pPr lvl="0" rtl="0" algn="ctr">
                        <a:spcBef>
                          <a:spcPts val="0"/>
                        </a:spcBef>
                        <a:buNone/>
                      </a:pPr>
                      <a:r>
                        <a:rPr lang="en"/>
                        <a:t>Efficiency</a:t>
                      </a:r>
                    </a:p>
                  </a:txBody>
                  <a:tcPr marT="91425" marB="91425" marR="91425" marL="91425">
                    <a:solidFill>
                      <a:srgbClr val="A4C2F4"/>
                    </a:solidFill>
                  </a:tcPr>
                </a:tc>
                <a:tc>
                  <a:txBody>
                    <a:bodyPr>
                      <a:noAutofit/>
                    </a:bodyPr>
                    <a:lstStyle/>
                    <a:p>
                      <a:pPr lvl="0" rtl="0" algn="ctr">
                        <a:spcBef>
                          <a:spcPts val="0"/>
                        </a:spcBef>
                        <a:buNone/>
                      </a:pPr>
                      <a:r>
                        <a:t/>
                      </a:r>
                      <a:endParaRPr/>
                    </a:p>
                  </a:txBody>
                  <a:tcPr marT="91425" marB="91425" marR="91425" marL="91425"/>
                </a:tc>
                <a:tc>
                  <a:txBody>
                    <a:bodyPr>
                      <a:noAutofit/>
                    </a:bodyPr>
                    <a:lstStyle/>
                    <a:p>
                      <a:pPr lvl="0" rtl="0" algn="ctr">
                        <a:spcBef>
                          <a:spcPts val="0"/>
                        </a:spcBef>
                        <a:buNone/>
                      </a:pPr>
                      <a:r>
                        <a:rPr lang="en" sz="1100">
                          <a:solidFill>
                            <a:srgbClr val="545454"/>
                          </a:solidFill>
                          <a:highlight>
                            <a:srgbClr val="FFFFFF"/>
                          </a:highlight>
                        </a:rPr>
                        <a:t> ✓</a:t>
                      </a:r>
                    </a:p>
                  </a:txBody>
                  <a:tcPr marT="91425" marB="91425" marR="91425" marL="91425"/>
                </a:tc>
              </a:tr>
              <a:tr h="381000">
                <a:tc>
                  <a:txBody>
                    <a:bodyPr>
                      <a:noAutofit/>
                    </a:bodyPr>
                    <a:lstStyle/>
                    <a:p>
                      <a:pPr lvl="0" rtl="0" algn="ctr">
                        <a:spcBef>
                          <a:spcPts val="0"/>
                        </a:spcBef>
                        <a:buNone/>
                      </a:pPr>
                      <a:r>
                        <a:rPr lang="en"/>
                        <a:t>Overall</a:t>
                      </a:r>
                    </a:p>
                  </a:txBody>
                  <a:tcPr marT="91425" marB="91425" marR="91425" marL="91425">
                    <a:solidFill>
                      <a:srgbClr val="A4C2F4"/>
                    </a:solidFill>
                  </a:tcPr>
                </a:tc>
                <a:tc>
                  <a:txBody>
                    <a:bodyPr>
                      <a:noAutofit/>
                    </a:bodyPr>
                    <a:lstStyle/>
                    <a:p>
                      <a:pPr lvl="0" rtl="0" algn="ctr">
                        <a:spcBef>
                          <a:spcPts val="0"/>
                        </a:spcBef>
                        <a:buNone/>
                      </a:pPr>
                      <a:r>
                        <a:t/>
                      </a:r>
                      <a:endParaRPr/>
                    </a:p>
                  </a:txBody>
                  <a:tcPr marT="91425" marB="91425" marR="91425" marL="91425"/>
                </a:tc>
                <a:tc>
                  <a:txBody>
                    <a:bodyPr>
                      <a:noAutofit/>
                    </a:bodyPr>
                    <a:lstStyle/>
                    <a:p>
                      <a:pPr lvl="0" rtl="0" algn="ctr">
                        <a:spcBef>
                          <a:spcPts val="0"/>
                        </a:spcBef>
                        <a:buNone/>
                      </a:pPr>
                      <a:r>
                        <a:rPr lang="en" sz="1100">
                          <a:solidFill>
                            <a:srgbClr val="545454"/>
                          </a:solidFill>
                          <a:highlight>
                            <a:srgbClr val="FFFFFF"/>
                          </a:highlight>
                        </a:rPr>
                        <a:t> ✓</a:t>
                      </a: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Voltage Regulation</a:t>
            </a:r>
          </a:p>
        </p:txBody>
      </p:sp>
      <p:sp>
        <p:nvSpPr>
          <p:cNvPr id="252" name="Shape 25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solidFill>
                  <a:srgbClr val="000000"/>
                </a:solidFill>
              </a:rPr>
              <a:t>A step down voltage regulator </a:t>
            </a:r>
            <a:r>
              <a:rPr lang="en">
                <a:solidFill>
                  <a:srgbClr val="000000"/>
                </a:solidFill>
              </a:rPr>
              <a:t>is used to supp</a:t>
            </a:r>
            <a:r>
              <a:rPr lang="en">
                <a:solidFill>
                  <a:srgbClr val="000000"/>
                </a:solidFill>
              </a:rPr>
              <a:t>ly other components that require less voltage with the proper amount of voltage without having to use another power source.  </a:t>
            </a:r>
          </a:p>
          <a:p>
            <a:pPr lvl="0">
              <a:spcBef>
                <a:spcPts val="0"/>
              </a:spcBef>
              <a:buNone/>
            </a:pPr>
            <a:r>
              <a:t/>
            </a:r>
            <a:endParaRPr>
              <a:solidFill>
                <a:srgbClr val="000000"/>
              </a:solidFill>
            </a:endParaRPr>
          </a:p>
          <a:p>
            <a:pPr lvl="0">
              <a:spcBef>
                <a:spcPts val="0"/>
              </a:spcBef>
              <a:buNone/>
            </a:pPr>
            <a:r>
              <a:rPr lang="en">
                <a:solidFill>
                  <a:srgbClr val="000000"/>
                </a:solidFill>
              </a:rPr>
              <a:t>A pnp transistor will be used to amplify the voltage created from the piezo sensor being compressed in order to allow the MSP430G2553 to detect  the voltage.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Motivations</a:t>
            </a:r>
          </a:p>
        </p:txBody>
      </p:sp>
      <p:sp>
        <p:nvSpPr>
          <p:cNvPr id="74" name="Shape 7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Every six in 10 Americans are pet owners</a:t>
            </a:r>
          </a:p>
          <a:p>
            <a:pPr indent="-228600" lvl="0" marL="457200" rtl="0">
              <a:spcBef>
                <a:spcPts val="0"/>
              </a:spcBef>
            </a:pPr>
            <a:r>
              <a:rPr lang="en"/>
              <a:t>Census done by the Humane Society of the United States shows that there are 86.4 million cats in households around the United States</a:t>
            </a:r>
          </a:p>
          <a:p>
            <a:pPr indent="-228600" lvl="0" marL="457200" rtl="0">
              <a:spcBef>
                <a:spcPts val="0"/>
              </a:spcBef>
            </a:pPr>
            <a:r>
              <a:rPr lang="en"/>
              <a:t>Pet owners want to see their cats play</a:t>
            </a:r>
          </a:p>
          <a:p>
            <a:pPr indent="-228600" lvl="0" marL="457200">
              <a:spcBef>
                <a:spcPts val="0"/>
              </a:spcBef>
            </a:pPr>
            <a:r>
              <a:rPr lang="en"/>
              <a:t>Many pet toys exist; we want to create our own</a:t>
            </a:r>
          </a:p>
        </p:txBody>
      </p:sp>
      <p:pic>
        <p:nvPicPr>
          <p:cNvPr id="75" name="Shape 75"/>
          <p:cNvPicPr preferRelativeResize="0"/>
          <p:nvPr/>
        </p:nvPicPr>
        <p:blipFill>
          <a:blip r:embed="rId3">
            <a:alphaModFix/>
          </a:blip>
          <a:stretch>
            <a:fillRect/>
          </a:stretch>
        </p:blipFill>
        <p:spPr>
          <a:xfrm>
            <a:off x="3352800" y="2595775"/>
            <a:ext cx="2438400" cy="2438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LM3940</a:t>
            </a:r>
          </a:p>
        </p:txBody>
      </p:sp>
      <p:sp>
        <p:nvSpPr>
          <p:cNvPr id="258" name="Shape 25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solidFill>
                <a:srgbClr val="000000"/>
              </a:solidFill>
            </a:endParaRPr>
          </a:p>
          <a:p>
            <a:pPr indent="-228600" lvl="0" marL="457200" rtl="0">
              <a:spcBef>
                <a:spcPts val="0"/>
              </a:spcBef>
              <a:buClr>
                <a:srgbClr val="000000"/>
              </a:buClr>
            </a:pPr>
            <a:r>
              <a:rPr lang="en">
                <a:solidFill>
                  <a:srgbClr val="000000"/>
                </a:solidFill>
              </a:rPr>
              <a:t>Input Voltage: 4.5 - 5.5V</a:t>
            </a:r>
          </a:p>
          <a:p>
            <a:pPr indent="-228600" lvl="0" marL="457200" rtl="0">
              <a:spcBef>
                <a:spcPts val="0"/>
              </a:spcBef>
              <a:buClr>
                <a:srgbClr val="000000"/>
              </a:buClr>
            </a:pPr>
            <a:r>
              <a:rPr lang="en">
                <a:solidFill>
                  <a:srgbClr val="000000"/>
                </a:solidFill>
              </a:rPr>
              <a:t>Regulates Voltage to 3.3V</a:t>
            </a:r>
          </a:p>
          <a:p>
            <a:pPr indent="-228600" lvl="0" marL="457200" rtl="0">
              <a:spcBef>
                <a:spcPts val="0"/>
              </a:spcBef>
              <a:buClr>
                <a:srgbClr val="000000"/>
              </a:buClr>
            </a:pPr>
            <a:r>
              <a:rPr lang="en">
                <a:solidFill>
                  <a:srgbClr val="000000"/>
                </a:solidFill>
              </a:rPr>
              <a:t>Output Current: 1 A</a:t>
            </a:r>
          </a:p>
          <a:p>
            <a:pPr indent="-228600" lvl="0" marL="457200" rtl="0">
              <a:spcBef>
                <a:spcPts val="0"/>
              </a:spcBef>
              <a:buClr>
                <a:srgbClr val="000000"/>
              </a:buClr>
            </a:pPr>
            <a:r>
              <a:rPr lang="en">
                <a:solidFill>
                  <a:srgbClr val="000000"/>
                </a:solidFill>
              </a:rPr>
              <a:t>Short Circuit Protected</a:t>
            </a:r>
          </a:p>
          <a:p>
            <a:pPr lvl="0">
              <a:spcBef>
                <a:spcPts val="0"/>
              </a:spcBef>
              <a:buNone/>
            </a:pPr>
            <a:r>
              <a:t/>
            </a:r>
            <a:endParaRPr/>
          </a:p>
          <a:p>
            <a:pPr lvl="0" rtl="0">
              <a:spcBef>
                <a:spcPts val="0"/>
              </a:spcBef>
              <a:buNone/>
            </a:pPr>
            <a:r>
              <a:t/>
            </a:r>
            <a:endParaRPr/>
          </a:p>
          <a:p>
            <a:pPr lvl="0">
              <a:spcBef>
                <a:spcPts val="0"/>
              </a:spcBef>
              <a:buNone/>
            </a:pPr>
            <a:r>
              <a:t/>
            </a:r>
            <a:endParaRPr/>
          </a:p>
        </p:txBody>
      </p:sp>
      <p:pic>
        <p:nvPicPr>
          <p:cNvPr descr="pcb schematic.JPG" id="259" name="Shape 259"/>
          <p:cNvPicPr preferRelativeResize="0"/>
          <p:nvPr/>
        </p:nvPicPr>
        <p:blipFill rotWithShape="1">
          <a:blip r:embed="rId3">
            <a:alphaModFix/>
          </a:blip>
          <a:srcRect b="73005" l="34349" r="49273" t="0"/>
          <a:stretch/>
        </p:blipFill>
        <p:spPr>
          <a:xfrm>
            <a:off x="4822199" y="1582713"/>
            <a:ext cx="2475323" cy="1978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PCB Design Process</a:t>
            </a:r>
          </a:p>
        </p:txBody>
      </p:sp>
      <p:sp>
        <p:nvSpPr>
          <p:cNvPr id="265" name="Shape 265"/>
          <p:cNvSpPr txBox="1"/>
          <p:nvPr>
            <p:ph idx="1" type="body"/>
          </p:nvPr>
        </p:nvSpPr>
        <p:spPr>
          <a:xfrm>
            <a:off x="275350" y="1125225"/>
            <a:ext cx="8520600" cy="3416400"/>
          </a:xfrm>
          <a:prstGeom prst="rect">
            <a:avLst/>
          </a:prstGeom>
        </p:spPr>
        <p:txBody>
          <a:bodyPr anchorCtr="0" anchor="t" bIns="91425" lIns="91425" rIns="91425" tIns="91425">
            <a:noAutofit/>
          </a:bodyPr>
          <a:lstStyle/>
          <a:p>
            <a:pPr indent="-228600" lvl="0" marL="457200" rtl="0">
              <a:spcBef>
                <a:spcPts val="0"/>
              </a:spcBef>
            </a:pPr>
            <a:r>
              <a:rPr lang="en"/>
              <a:t>Simulation &gt; Breadboarding &gt; Schematic Design &gt; Physical PCB</a:t>
            </a:r>
          </a:p>
          <a:p>
            <a:pPr indent="-228600" lvl="0" marL="457200" rtl="0">
              <a:spcBef>
                <a:spcPts val="0"/>
              </a:spcBef>
            </a:pPr>
            <a:r>
              <a:rPr lang="en"/>
              <a:t>Research is important. Had to learn how to solder.</a:t>
            </a:r>
          </a:p>
          <a:p>
            <a:pPr indent="-228600" lvl="0" marL="457200" rtl="0">
              <a:spcBef>
                <a:spcPts val="0"/>
              </a:spcBef>
            </a:pPr>
            <a:r>
              <a:rPr lang="en"/>
              <a:t>Careful planning and consideration</a:t>
            </a:r>
          </a:p>
          <a:p>
            <a:pPr indent="-228600" lvl="0" marL="457200" rtl="0">
              <a:spcBef>
                <a:spcPts val="0"/>
              </a:spcBef>
            </a:pPr>
            <a:r>
              <a:rPr lang="en"/>
              <a:t>Revise and improve</a:t>
            </a:r>
          </a:p>
          <a:p>
            <a:pPr lvl="0" rtl="0">
              <a:spcBef>
                <a:spcPts val="0"/>
              </a:spcBef>
              <a:buNone/>
            </a:pPr>
            <a:r>
              <a:t/>
            </a:r>
            <a:endParaRPr/>
          </a:p>
        </p:txBody>
      </p:sp>
      <p:pic>
        <p:nvPicPr>
          <p:cNvPr id="266" name="Shape 266"/>
          <p:cNvPicPr preferRelativeResize="0"/>
          <p:nvPr/>
        </p:nvPicPr>
        <p:blipFill>
          <a:blip r:embed="rId3">
            <a:alphaModFix/>
          </a:blip>
          <a:stretch>
            <a:fillRect/>
          </a:stretch>
        </p:blipFill>
        <p:spPr>
          <a:xfrm>
            <a:off x="0" y="2657150"/>
            <a:ext cx="2680799" cy="1282925"/>
          </a:xfrm>
          <a:prstGeom prst="rect">
            <a:avLst/>
          </a:prstGeom>
          <a:noFill/>
          <a:ln>
            <a:noFill/>
          </a:ln>
        </p:spPr>
      </p:pic>
      <p:cxnSp>
        <p:nvCxnSpPr>
          <p:cNvPr id="267" name="Shape 267"/>
          <p:cNvCxnSpPr/>
          <p:nvPr/>
        </p:nvCxnSpPr>
        <p:spPr>
          <a:xfrm flipH="1" rot="10800000">
            <a:off x="2544500" y="3075300"/>
            <a:ext cx="1044900" cy="9000"/>
          </a:xfrm>
          <a:prstGeom prst="straightConnector1">
            <a:avLst/>
          </a:prstGeom>
          <a:noFill/>
          <a:ln cap="flat" cmpd="sng" w="9525">
            <a:solidFill>
              <a:schemeClr val="dk2"/>
            </a:solidFill>
            <a:prstDash val="solid"/>
            <a:round/>
            <a:headEnd len="lg" w="lg" type="none"/>
            <a:tailEnd len="lg" w="lg" type="triangle"/>
          </a:ln>
        </p:spPr>
      </p:cxnSp>
      <p:sp>
        <p:nvSpPr>
          <p:cNvPr id="268" name="Shape 268"/>
          <p:cNvSpPr txBox="1"/>
          <p:nvPr/>
        </p:nvSpPr>
        <p:spPr>
          <a:xfrm>
            <a:off x="7850825" y="2657137"/>
            <a:ext cx="1181400" cy="572700"/>
          </a:xfrm>
          <a:prstGeom prst="rect">
            <a:avLst/>
          </a:prstGeom>
          <a:noFill/>
          <a:ln>
            <a:noFill/>
          </a:ln>
        </p:spPr>
        <p:txBody>
          <a:bodyPr anchorCtr="0" anchor="t" bIns="91425" lIns="91425" rIns="91425" tIns="91425">
            <a:noAutofit/>
          </a:bodyPr>
          <a:lstStyle/>
          <a:p>
            <a:pPr lvl="0">
              <a:spcBef>
                <a:spcPts val="0"/>
              </a:spcBef>
              <a:buNone/>
            </a:pPr>
            <a:r>
              <a:t/>
            </a:r>
            <a:endParaRPr sz="7200"/>
          </a:p>
        </p:txBody>
      </p:sp>
      <p:cxnSp>
        <p:nvCxnSpPr>
          <p:cNvPr id="269" name="Shape 269"/>
          <p:cNvCxnSpPr/>
          <p:nvPr/>
        </p:nvCxnSpPr>
        <p:spPr>
          <a:xfrm flipH="1" rot="10800000">
            <a:off x="6022900" y="3391425"/>
            <a:ext cx="1044900" cy="9000"/>
          </a:xfrm>
          <a:prstGeom prst="straightConnector1">
            <a:avLst/>
          </a:prstGeom>
          <a:noFill/>
          <a:ln cap="flat" cmpd="sng" w="9525">
            <a:solidFill>
              <a:schemeClr val="dk2"/>
            </a:solidFill>
            <a:prstDash val="solid"/>
            <a:round/>
            <a:headEnd len="lg" w="lg" type="none"/>
            <a:tailEnd len="lg" w="lg" type="triangle"/>
          </a:ln>
        </p:spPr>
      </p:cxnSp>
      <p:pic>
        <p:nvPicPr>
          <p:cNvPr id="270" name="Shape 270"/>
          <p:cNvPicPr preferRelativeResize="0"/>
          <p:nvPr/>
        </p:nvPicPr>
        <p:blipFill>
          <a:blip r:embed="rId4">
            <a:alphaModFix/>
          </a:blip>
          <a:stretch>
            <a:fillRect/>
          </a:stretch>
        </p:blipFill>
        <p:spPr>
          <a:xfrm>
            <a:off x="3587349" y="2689299"/>
            <a:ext cx="2394150" cy="1413249"/>
          </a:xfrm>
          <a:prstGeom prst="rect">
            <a:avLst/>
          </a:prstGeom>
          <a:noFill/>
          <a:ln>
            <a:noFill/>
          </a:ln>
        </p:spPr>
      </p:pic>
      <p:pic>
        <p:nvPicPr>
          <p:cNvPr id="271" name="Shape 271"/>
          <p:cNvPicPr preferRelativeResize="0"/>
          <p:nvPr/>
        </p:nvPicPr>
        <p:blipFill>
          <a:blip r:embed="rId5">
            <a:alphaModFix/>
          </a:blip>
          <a:stretch>
            <a:fillRect/>
          </a:stretch>
        </p:blipFill>
        <p:spPr>
          <a:xfrm>
            <a:off x="7109200" y="2281270"/>
            <a:ext cx="1741725" cy="226035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PCB Design</a:t>
            </a:r>
          </a:p>
        </p:txBody>
      </p:sp>
      <p:sp>
        <p:nvSpPr>
          <p:cNvPr id="277" name="Shape 27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Schematic created in Eagle</a:t>
            </a:r>
          </a:p>
          <a:p>
            <a:pPr indent="-228600" lvl="0" marL="457200">
              <a:spcBef>
                <a:spcPts val="0"/>
              </a:spcBef>
            </a:pPr>
            <a:r>
              <a:rPr lang="en"/>
              <a:t>PCBs were ordered from oshpark.com </a:t>
            </a:r>
          </a:p>
        </p:txBody>
      </p:sp>
      <p:graphicFrame>
        <p:nvGraphicFramePr>
          <p:cNvPr id="278" name="Shape 278"/>
          <p:cNvGraphicFramePr/>
          <p:nvPr/>
        </p:nvGraphicFramePr>
        <p:xfrm>
          <a:off x="952500" y="2344975"/>
          <a:ext cx="3000000" cy="3000000"/>
        </p:xfrm>
        <a:graphic>
          <a:graphicData uri="http://schemas.openxmlformats.org/drawingml/2006/table">
            <a:tbl>
              <a:tblPr>
                <a:noFill/>
                <a:tableStyleId>{9AA486F7-5CFF-4920-B470-85EE6D3537F4}</a:tableStyleId>
              </a:tblPr>
              <a:tblGrid>
                <a:gridCol w="3619500"/>
                <a:gridCol w="3619500"/>
              </a:tblGrid>
              <a:tr h="381000">
                <a:tc gridSpan="2">
                  <a:txBody>
                    <a:bodyPr>
                      <a:noAutofit/>
                    </a:bodyPr>
                    <a:lstStyle/>
                    <a:p>
                      <a:pPr lvl="0">
                        <a:spcBef>
                          <a:spcPts val="0"/>
                        </a:spcBef>
                        <a:buNone/>
                      </a:pPr>
                      <a:r>
                        <a:rPr lang="en"/>
                        <a:t>Standard Specifications</a:t>
                      </a:r>
                    </a:p>
                  </a:txBody>
                  <a:tcPr marT="91425" marB="91425" marR="91425" marL="91425"/>
                </a:tc>
                <a:tc hMerge="1"/>
              </a:tr>
              <a:tr h="381000">
                <a:tc>
                  <a:txBody>
                    <a:bodyPr>
                      <a:noAutofit/>
                    </a:bodyPr>
                    <a:lstStyle/>
                    <a:p>
                      <a:pPr lvl="0" algn="ctr">
                        <a:spcBef>
                          <a:spcPts val="0"/>
                        </a:spcBef>
                        <a:buNone/>
                      </a:pPr>
                      <a:r>
                        <a:rPr lang="en"/>
                        <a:t>Cost</a:t>
                      </a:r>
                    </a:p>
                  </a:txBody>
                  <a:tcPr marT="91425" marB="91425" marR="91425" marL="91425"/>
                </a:tc>
                <a:tc>
                  <a:txBody>
                    <a:bodyPr>
                      <a:noAutofit/>
                    </a:bodyPr>
                    <a:lstStyle/>
                    <a:p>
                      <a:pPr lvl="0" algn="ctr">
                        <a:spcBef>
                          <a:spcPts val="0"/>
                        </a:spcBef>
                        <a:buNone/>
                      </a:pPr>
                      <a:r>
                        <a:rPr lang="en"/>
                        <a:t>$30</a:t>
                      </a:r>
                    </a:p>
                  </a:txBody>
                  <a:tcPr marT="91425" marB="91425" marR="91425" marL="91425"/>
                </a:tc>
              </a:tr>
              <a:tr h="381000">
                <a:tc>
                  <a:txBody>
                    <a:bodyPr>
                      <a:noAutofit/>
                    </a:bodyPr>
                    <a:lstStyle/>
                    <a:p>
                      <a:pPr lvl="0" algn="ctr">
                        <a:spcBef>
                          <a:spcPts val="0"/>
                        </a:spcBef>
                        <a:buNone/>
                      </a:pPr>
                      <a:r>
                        <a:rPr lang="en"/>
                        <a:t>Max width</a:t>
                      </a:r>
                    </a:p>
                  </a:txBody>
                  <a:tcPr marT="91425" marB="91425" marR="91425" marL="91425"/>
                </a:tc>
                <a:tc>
                  <a:txBody>
                    <a:bodyPr>
                      <a:noAutofit/>
                    </a:bodyPr>
                    <a:lstStyle/>
                    <a:p>
                      <a:pPr lvl="0" algn="ctr">
                        <a:spcBef>
                          <a:spcPts val="0"/>
                        </a:spcBef>
                        <a:buNone/>
                      </a:pPr>
                      <a:r>
                        <a:rPr lang="en"/>
                        <a:t>2.5“</a:t>
                      </a:r>
                    </a:p>
                  </a:txBody>
                  <a:tcPr marT="91425" marB="91425" marR="91425" marL="91425"/>
                </a:tc>
              </a:tr>
              <a:tr h="381000">
                <a:tc>
                  <a:txBody>
                    <a:bodyPr>
                      <a:noAutofit/>
                    </a:bodyPr>
                    <a:lstStyle/>
                    <a:p>
                      <a:pPr lvl="0" algn="ctr">
                        <a:spcBef>
                          <a:spcPts val="0"/>
                        </a:spcBef>
                        <a:buNone/>
                      </a:pPr>
                      <a:r>
                        <a:rPr lang="en"/>
                        <a:t>Max length</a:t>
                      </a:r>
                    </a:p>
                  </a:txBody>
                  <a:tcPr marT="91425" marB="91425" marR="91425" marL="91425"/>
                </a:tc>
                <a:tc>
                  <a:txBody>
                    <a:bodyPr>
                      <a:noAutofit/>
                    </a:bodyPr>
                    <a:lstStyle/>
                    <a:p>
                      <a:pPr lvl="0" algn="ctr">
                        <a:spcBef>
                          <a:spcPts val="0"/>
                        </a:spcBef>
                        <a:buNone/>
                      </a:pPr>
                      <a:r>
                        <a:rPr lang="en"/>
                        <a:t>4“</a:t>
                      </a:r>
                    </a:p>
                  </a:txBody>
                  <a:tcPr marT="91425" marB="91425" marR="91425" marL="91425"/>
                </a:tc>
              </a:tr>
              <a:tr h="381000">
                <a:tc>
                  <a:txBody>
                    <a:bodyPr>
                      <a:noAutofit/>
                    </a:bodyPr>
                    <a:lstStyle/>
                    <a:p>
                      <a:pPr lvl="0" rtl="0" algn="ctr">
                        <a:spcBef>
                          <a:spcPts val="0"/>
                        </a:spcBef>
                        <a:buNone/>
                      </a:pPr>
                      <a:r>
                        <a:rPr lang="en"/>
                        <a:t>Shipping time</a:t>
                      </a:r>
                    </a:p>
                  </a:txBody>
                  <a:tcPr marT="91425" marB="91425" marR="91425" marL="91425"/>
                </a:tc>
                <a:tc>
                  <a:txBody>
                    <a:bodyPr>
                      <a:noAutofit/>
                    </a:bodyPr>
                    <a:lstStyle/>
                    <a:p>
                      <a:pPr lvl="0" rtl="0" algn="ctr">
                        <a:spcBef>
                          <a:spcPts val="0"/>
                        </a:spcBef>
                        <a:buNone/>
                      </a:pPr>
                      <a:r>
                        <a:rPr lang="en"/>
                        <a:t>14 business days</a:t>
                      </a:r>
                    </a:p>
                  </a:txBody>
                  <a:tcPr marT="91425" marB="91425" marR="91425" marL="914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339475"/>
            <a:ext cx="8520600" cy="572700"/>
          </a:xfrm>
          <a:prstGeom prst="rect">
            <a:avLst/>
          </a:prstGeom>
        </p:spPr>
        <p:txBody>
          <a:bodyPr anchorCtr="0" anchor="t" bIns="91425" lIns="91425" rIns="91425" tIns="91425">
            <a:noAutofit/>
          </a:bodyPr>
          <a:lstStyle/>
          <a:p>
            <a:pPr lvl="0" rtl="0">
              <a:spcBef>
                <a:spcPts val="0"/>
              </a:spcBef>
              <a:buNone/>
            </a:pPr>
            <a:r>
              <a:rPr lang="en"/>
              <a:t>PCB Schematic</a:t>
            </a:r>
          </a:p>
        </p:txBody>
      </p:sp>
      <p:sp>
        <p:nvSpPr>
          <p:cNvPr id="284" name="Shape 28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id="285" name="Shape 285"/>
          <p:cNvPicPr preferRelativeResize="0"/>
          <p:nvPr/>
        </p:nvPicPr>
        <p:blipFill>
          <a:blip r:embed="rId3">
            <a:alphaModFix/>
          </a:blip>
          <a:stretch>
            <a:fillRect/>
          </a:stretch>
        </p:blipFill>
        <p:spPr>
          <a:xfrm>
            <a:off x="232050" y="999849"/>
            <a:ext cx="8679898" cy="356902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PCB Layout</a:t>
            </a:r>
          </a:p>
        </p:txBody>
      </p:sp>
      <p:sp>
        <p:nvSpPr>
          <p:cNvPr id="291" name="Shape 29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rPr lang="en"/>
              <a:t>Dimensions:</a:t>
            </a:r>
          </a:p>
          <a:p>
            <a:pPr indent="-228600" lvl="0" marL="457200" rtl="0">
              <a:spcBef>
                <a:spcPts val="0"/>
              </a:spcBef>
            </a:pPr>
            <a:r>
              <a:rPr lang="en"/>
              <a:t>2.15 inches wide</a:t>
            </a:r>
          </a:p>
          <a:p>
            <a:pPr indent="-228600" lvl="0" marL="457200" rtl="0">
              <a:spcBef>
                <a:spcPts val="0"/>
              </a:spcBef>
            </a:pPr>
            <a:r>
              <a:rPr lang="en"/>
              <a:t>2.95 inches long</a:t>
            </a:r>
          </a:p>
          <a:p>
            <a:pPr indent="-228600" lvl="0" marL="457200" rtl="0">
              <a:spcBef>
                <a:spcPts val="0"/>
              </a:spcBef>
            </a:pPr>
            <a:r>
              <a:rPr lang="en"/>
              <a:t>6 resistors - 10 ohms</a:t>
            </a:r>
          </a:p>
          <a:p>
            <a:pPr indent="-228600" lvl="0" marL="457200" rtl="0">
              <a:spcBef>
                <a:spcPts val="0"/>
              </a:spcBef>
            </a:pPr>
            <a:r>
              <a:rPr lang="en"/>
              <a:t>2 capacitors - .47 uF &amp; 33uF</a:t>
            </a:r>
          </a:p>
          <a:p>
            <a:pPr indent="-228600" lvl="0" marL="457200" rtl="0">
              <a:spcBef>
                <a:spcPts val="0"/>
              </a:spcBef>
            </a:pPr>
            <a:r>
              <a:rPr lang="en"/>
              <a:t>2 transistors - 2N3906</a:t>
            </a:r>
          </a:p>
          <a:p>
            <a:pPr indent="-228600" lvl="0" marL="457200" rtl="0">
              <a:spcBef>
                <a:spcPts val="0"/>
              </a:spcBef>
            </a:pPr>
            <a:r>
              <a:rPr lang="en"/>
              <a:t>1 voltage regulator - LM3940</a:t>
            </a:r>
          </a:p>
        </p:txBody>
      </p:sp>
      <p:pic>
        <p:nvPicPr>
          <p:cNvPr id="292" name="Shape 292"/>
          <p:cNvPicPr preferRelativeResize="0"/>
          <p:nvPr/>
        </p:nvPicPr>
        <p:blipFill>
          <a:blip r:embed="rId3">
            <a:alphaModFix/>
          </a:blip>
          <a:stretch>
            <a:fillRect/>
          </a:stretch>
        </p:blipFill>
        <p:spPr>
          <a:xfrm>
            <a:off x="3793000" y="96800"/>
            <a:ext cx="2646900" cy="2982675"/>
          </a:xfrm>
          <a:prstGeom prst="rect">
            <a:avLst/>
          </a:prstGeom>
          <a:noFill/>
          <a:ln>
            <a:noFill/>
          </a:ln>
        </p:spPr>
      </p:pic>
      <p:pic>
        <p:nvPicPr>
          <p:cNvPr id="293" name="Shape 293"/>
          <p:cNvPicPr preferRelativeResize="0"/>
          <p:nvPr/>
        </p:nvPicPr>
        <p:blipFill>
          <a:blip r:embed="rId4">
            <a:alphaModFix/>
          </a:blip>
          <a:stretch>
            <a:fillRect/>
          </a:stretch>
        </p:blipFill>
        <p:spPr>
          <a:xfrm rot="10800000">
            <a:off x="6514676" y="1854358"/>
            <a:ext cx="2394272" cy="31923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Work Distribution</a:t>
            </a:r>
          </a:p>
        </p:txBody>
      </p:sp>
      <p:graphicFrame>
        <p:nvGraphicFramePr>
          <p:cNvPr id="299" name="Shape 299"/>
          <p:cNvGraphicFramePr/>
          <p:nvPr/>
        </p:nvGraphicFramePr>
        <p:xfrm>
          <a:off x="952500" y="1619250"/>
          <a:ext cx="3000000" cy="3000000"/>
        </p:xfrm>
        <a:graphic>
          <a:graphicData uri="http://schemas.openxmlformats.org/drawingml/2006/table">
            <a:tbl>
              <a:tblPr>
                <a:noFill/>
                <a:tableStyleId>{9AA486F7-5CFF-4920-B470-85EE6D3537F4}</a:tableStyleId>
              </a:tblPr>
              <a:tblGrid>
                <a:gridCol w="1206500"/>
                <a:gridCol w="1206500"/>
                <a:gridCol w="1206500"/>
                <a:gridCol w="1206500"/>
                <a:gridCol w="1206500"/>
                <a:gridCol w="1206500"/>
              </a:tblGrid>
              <a:tr h="381000">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rPr lang="en"/>
                        <a:t>PCB Design</a:t>
                      </a:r>
                    </a:p>
                  </a:txBody>
                  <a:tcPr marT="91425" marB="91425" marR="91425" marL="91425"/>
                </a:tc>
                <a:tc>
                  <a:txBody>
                    <a:bodyPr>
                      <a:noAutofit/>
                    </a:bodyPr>
                    <a:lstStyle/>
                    <a:p>
                      <a:pPr lvl="0" rtl="0">
                        <a:spcBef>
                          <a:spcPts val="0"/>
                        </a:spcBef>
                        <a:buNone/>
                      </a:pPr>
                      <a:r>
                        <a:rPr lang="en"/>
                        <a:t>Structural Design</a:t>
                      </a:r>
                    </a:p>
                  </a:txBody>
                  <a:tcPr marT="91425" marB="91425" marR="91425" marL="91425"/>
                </a:tc>
                <a:tc>
                  <a:txBody>
                    <a:bodyPr>
                      <a:noAutofit/>
                    </a:bodyPr>
                    <a:lstStyle/>
                    <a:p>
                      <a:pPr lvl="0" rtl="0">
                        <a:spcBef>
                          <a:spcPts val="0"/>
                        </a:spcBef>
                        <a:buNone/>
                      </a:pPr>
                      <a:r>
                        <a:rPr lang="en"/>
                        <a:t>Software Design</a:t>
                      </a:r>
                    </a:p>
                  </a:txBody>
                  <a:tcPr marT="91425" marB="91425" marR="91425" marL="91425"/>
                </a:tc>
                <a:tc>
                  <a:txBody>
                    <a:bodyPr>
                      <a:noAutofit/>
                    </a:bodyPr>
                    <a:lstStyle/>
                    <a:p>
                      <a:pPr lvl="0" rtl="0">
                        <a:spcBef>
                          <a:spcPts val="0"/>
                        </a:spcBef>
                        <a:buNone/>
                      </a:pPr>
                      <a:r>
                        <a:rPr lang="en"/>
                        <a:t>Power Supply</a:t>
                      </a:r>
                    </a:p>
                  </a:txBody>
                  <a:tcPr marT="91425" marB="91425" marR="91425" marL="91425"/>
                </a:tc>
                <a:tc>
                  <a:txBody>
                    <a:bodyPr>
                      <a:noAutofit/>
                    </a:bodyPr>
                    <a:lstStyle/>
                    <a:p>
                      <a:pPr lvl="0" rtl="0">
                        <a:spcBef>
                          <a:spcPts val="0"/>
                        </a:spcBef>
                        <a:buNone/>
                      </a:pPr>
                      <a:r>
                        <a:rPr lang="en"/>
                        <a:t>Embedded Systems</a:t>
                      </a:r>
                    </a:p>
                  </a:txBody>
                  <a:tcPr marT="91425" marB="91425" marR="91425" marL="91425"/>
                </a:tc>
              </a:tr>
              <a:tr h="381000">
                <a:tc>
                  <a:txBody>
                    <a:bodyPr>
                      <a:noAutofit/>
                    </a:bodyPr>
                    <a:lstStyle/>
                    <a:p>
                      <a:pPr lvl="0" rtl="0">
                        <a:spcBef>
                          <a:spcPts val="0"/>
                        </a:spcBef>
                        <a:buNone/>
                      </a:pPr>
                      <a:r>
                        <a:rPr lang="en"/>
                        <a:t>Stephen</a:t>
                      </a:r>
                    </a:p>
                  </a:txBody>
                  <a:tcPr marT="91425" marB="91425" marR="91425" marL="91425"/>
                </a:tc>
                <a:tc>
                  <a:txBody>
                    <a:bodyPr>
                      <a:noAutofit/>
                    </a:bodyPr>
                    <a:lstStyle/>
                    <a:p>
                      <a:pPr lvl="0" rtl="0">
                        <a:spcBef>
                          <a:spcPts val="0"/>
                        </a:spcBef>
                        <a:buNone/>
                      </a:pPr>
                      <a:r>
                        <a:rPr lang="en"/>
                        <a:t>S</a:t>
                      </a:r>
                    </a:p>
                  </a:txBody>
                  <a:tcPr marT="91425" marB="91425" marR="91425" marL="91425"/>
                </a:tc>
                <a:tc>
                  <a:txBody>
                    <a:bodyPr>
                      <a:noAutofit/>
                    </a:bodyPr>
                    <a:lstStyle/>
                    <a:p>
                      <a:pPr lvl="0" rt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rPr lang="en"/>
                        <a:t>P</a:t>
                      </a:r>
                    </a:p>
                  </a:txBody>
                  <a:tcPr marT="91425" marB="91425" marR="91425" marL="91425"/>
                </a:tc>
                <a:tc>
                  <a:txBody>
                    <a:bodyPr>
                      <a:noAutofit/>
                    </a:bodyPr>
                    <a:lstStyle/>
                    <a:p>
                      <a:pPr lvl="0">
                        <a:spcBef>
                          <a:spcPts val="0"/>
                        </a:spcBef>
                        <a:buNone/>
                      </a:pPr>
                      <a:r>
                        <a:t/>
                      </a:r>
                      <a:endParaRPr/>
                    </a:p>
                  </a:txBody>
                  <a:tcPr marT="91425" marB="91425" marR="91425" marL="91425"/>
                </a:tc>
              </a:tr>
              <a:tr h="381000">
                <a:tc>
                  <a:txBody>
                    <a:bodyPr>
                      <a:noAutofit/>
                    </a:bodyPr>
                    <a:lstStyle/>
                    <a:p>
                      <a:pPr lvl="0" rtl="0">
                        <a:spcBef>
                          <a:spcPts val="0"/>
                        </a:spcBef>
                        <a:buNone/>
                      </a:pPr>
                      <a:r>
                        <a:rPr lang="en"/>
                        <a:t>Bryen</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rPr lang="en"/>
                        <a:t>P</a:t>
                      </a:r>
                    </a:p>
                  </a:txBody>
                  <a:tcPr marT="91425" marB="91425" marR="91425" marL="91425"/>
                </a:tc>
                <a:tc>
                  <a:txBody>
                    <a:bodyPr>
                      <a:noAutofit/>
                    </a:bodyPr>
                    <a:lstStyle/>
                    <a:p>
                      <a:pPr lvl="0" rtl="0">
                        <a:spcBef>
                          <a:spcPts val="0"/>
                        </a:spcBef>
                        <a:buNone/>
                      </a:pPr>
                      <a:r>
                        <a:rPr lang="en"/>
                        <a:t>S</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rPr lang="en"/>
                        <a:t>S</a:t>
                      </a:r>
                    </a:p>
                  </a:txBody>
                  <a:tcPr marT="91425" marB="91425" marR="91425" marL="91425"/>
                </a:tc>
              </a:tr>
              <a:tr h="381000">
                <a:tc>
                  <a:txBody>
                    <a:bodyPr>
                      <a:noAutofit/>
                    </a:bodyPr>
                    <a:lstStyle/>
                    <a:p>
                      <a:pPr lvl="0" rtl="0">
                        <a:spcBef>
                          <a:spcPts val="0"/>
                        </a:spcBef>
                        <a:buNone/>
                      </a:pPr>
                      <a:r>
                        <a:rPr lang="en"/>
                        <a:t>Carlos</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rPr lang="en"/>
                        <a:t>S</a:t>
                      </a:r>
                    </a:p>
                  </a:txBody>
                  <a:tcPr marT="91425" marB="91425" marR="91425" marL="91425"/>
                </a:tc>
                <a:tc>
                  <a:txBody>
                    <a:bodyPr>
                      <a:noAutofit/>
                    </a:bodyPr>
                    <a:lstStyle/>
                    <a:p>
                      <a:pPr lvl="0" rtl="0">
                        <a:spcBef>
                          <a:spcPts val="0"/>
                        </a:spcBef>
                        <a:buNone/>
                      </a:pPr>
                      <a:r>
                        <a:rPr lang="en"/>
                        <a:t>P</a:t>
                      </a:r>
                    </a:p>
                  </a:txBody>
                  <a:tcPr marT="91425" marB="91425" marR="91425" marL="91425"/>
                </a:tc>
                <a:tc>
                  <a:txBody>
                    <a:bodyPr>
                      <a:noAutofit/>
                    </a:bodyPr>
                    <a:lstStyle/>
                    <a:p>
                      <a:pPr lvl="0" rtl="0">
                        <a:spcBef>
                          <a:spcPts val="0"/>
                        </a:spcBef>
                        <a:buNone/>
                      </a:pPr>
                      <a:r>
                        <a:rPr lang="en"/>
                        <a:t>S</a:t>
                      </a:r>
                    </a:p>
                  </a:txBody>
                  <a:tcPr marT="91425" marB="91425" marR="91425" marL="91425"/>
                </a:tc>
                <a:tc>
                  <a:txBody>
                    <a:bodyPr>
                      <a:noAutofit/>
                    </a:bodyPr>
                    <a:lstStyle/>
                    <a:p>
                      <a:pPr lvl="0" rtl="0">
                        <a:spcBef>
                          <a:spcPts val="0"/>
                        </a:spcBef>
                        <a:buNone/>
                      </a:pPr>
                      <a:r>
                        <a:rPr lang="en"/>
                        <a:t>P</a:t>
                      </a:r>
                    </a:p>
                  </a:txBody>
                  <a:tcPr marT="91425" marB="91425" marR="91425" marL="91425"/>
                </a:tc>
              </a:tr>
              <a:tr h="381000">
                <a:tc>
                  <a:txBody>
                    <a:bodyPr>
                      <a:noAutofit/>
                    </a:bodyPr>
                    <a:lstStyle/>
                    <a:p>
                      <a:pPr lvl="0" rtl="0">
                        <a:spcBef>
                          <a:spcPts val="0"/>
                        </a:spcBef>
                        <a:buNone/>
                      </a:pPr>
                      <a:r>
                        <a:rPr lang="en"/>
                        <a:t>Trenton</a:t>
                      </a:r>
                    </a:p>
                  </a:txBody>
                  <a:tcPr marT="91425" marB="91425" marR="91425" marL="91425"/>
                </a:tc>
                <a:tc>
                  <a:txBody>
                    <a:bodyPr>
                      <a:noAutofit/>
                    </a:bodyPr>
                    <a:lstStyle/>
                    <a:p>
                      <a:pPr lvl="0" rtl="0">
                        <a:spcBef>
                          <a:spcPts val="0"/>
                        </a:spcBef>
                        <a:buNone/>
                      </a:pPr>
                      <a:r>
                        <a:rPr lang="en"/>
                        <a:t>P</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rPr lang="en"/>
                        <a:t>S</a:t>
                      </a:r>
                    </a:p>
                  </a:txBody>
                  <a:tcPr marT="91425" marB="91425" marR="91425" marL="91425"/>
                </a:tc>
                <a:tc>
                  <a:txBody>
                    <a:bodyPr>
                      <a:noAutofit/>
                    </a:bodyPr>
                    <a:lstStyle/>
                    <a:p>
                      <a:pPr lvl="0">
                        <a:spcBef>
                          <a:spcPts val="0"/>
                        </a:spcBef>
                        <a:buNone/>
                      </a:pPr>
                      <a:r>
                        <a:t/>
                      </a:r>
                      <a:endParaRPr/>
                    </a:p>
                  </a:txBody>
                  <a:tcPr marT="91425" marB="91425" marR="91425" marL="91425"/>
                </a:tc>
              </a:tr>
            </a:tbl>
          </a:graphicData>
        </a:graphic>
      </p:graphicFrame>
      <p:sp>
        <p:nvSpPr>
          <p:cNvPr id="300" name="Shape 300"/>
          <p:cNvSpPr txBox="1"/>
          <p:nvPr/>
        </p:nvSpPr>
        <p:spPr>
          <a:xfrm>
            <a:off x="952500" y="4518325"/>
            <a:ext cx="4092000" cy="477300"/>
          </a:xfrm>
          <a:prstGeom prst="rect">
            <a:avLst/>
          </a:prstGeom>
          <a:noFill/>
          <a:ln>
            <a:noFill/>
          </a:ln>
        </p:spPr>
        <p:txBody>
          <a:bodyPr anchorCtr="0" anchor="t" bIns="91425" lIns="91425" rIns="91425" tIns="91425">
            <a:noAutofit/>
          </a:bodyPr>
          <a:lstStyle/>
          <a:p>
            <a:pPr lvl="0" rtl="0">
              <a:spcBef>
                <a:spcPts val="0"/>
              </a:spcBef>
              <a:buNone/>
            </a:pPr>
            <a:r>
              <a:rPr lang="en" sz="1100"/>
              <a:t>P - Primary		S - Secondary</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Budget</a:t>
            </a:r>
          </a:p>
        </p:txBody>
      </p:sp>
      <p:graphicFrame>
        <p:nvGraphicFramePr>
          <p:cNvPr id="306" name="Shape 306"/>
          <p:cNvGraphicFramePr/>
          <p:nvPr/>
        </p:nvGraphicFramePr>
        <p:xfrm>
          <a:off x="1454975" y="1116275"/>
          <a:ext cx="3000000" cy="3000000"/>
        </p:xfrm>
        <a:graphic>
          <a:graphicData uri="http://schemas.openxmlformats.org/drawingml/2006/table">
            <a:tbl>
              <a:tblPr>
                <a:noFill/>
                <a:tableStyleId>{27A89A54-EC34-4534-BA1C-7C2987AF9604}</a:tableStyleId>
              </a:tblPr>
              <a:tblGrid>
                <a:gridCol w="5048250"/>
                <a:gridCol w="885825"/>
              </a:tblGrid>
              <a:tr h="314325">
                <a:tc>
                  <a:txBody>
                    <a:bodyPr>
                      <a:noAutofit/>
                    </a:bodyPr>
                    <a:lstStyle/>
                    <a:p>
                      <a:pPr lvl="0" rtl="0" algn="ctr">
                        <a:lnSpc>
                          <a:spcPct val="115000"/>
                        </a:lnSpc>
                        <a:spcBef>
                          <a:spcPts val="0"/>
                        </a:spcBef>
                        <a:buNone/>
                      </a:pPr>
                      <a:r>
                        <a:rPr b="1" lang="en" sz="1200" u="sng"/>
                        <a:t>Part</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lang="en" sz="1200" u="sng"/>
                        <a:t>Cost</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14325">
                <a:tc>
                  <a:txBody>
                    <a:bodyPr>
                      <a:noAutofit/>
                    </a:bodyPr>
                    <a:lstStyle/>
                    <a:p>
                      <a:pPr lvl="0" rtl="0" algn="ctr">
                        <a:lnSpc>
                          <a:spcPct val="115000"/>
                        </a:lnSpc>
                        <a:spcBef>
                          <a:spcPts val="0"/>
                        </a:spcBef>
                        <a:buNone/>
                      </a:pPr>
                      <a:r>
                        <a:rPr lang="en" sz="1200"/>
                        <a:t>PCB</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200"/>
                        <a:t>$30</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14325">
                <a:tc>
                  <a:txBody>
                    <a:bodyPr>
                      <a:noAutofit/>
                    </a:bodyPr>
                    <a:lstStyle/>
                    <a:p>
                      <a:pPr lvl="0" rtl="0" algn="ctr">
                        <a:lnSpc>
                          <a:spcPct val="115000"/>
                        </a:lnSpc>
                        <a:spcBef>
                          <a:spcPts val="0"/>
                        </a:spcBef>
                        <a:buNone/>
                      </a:pPr>
                      <a:r>
                        <a:rPr lang="en" sz="1200"/>
                        <a:t>Microcontroller</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200"/>
                        <a:t>$0</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14325">
                <a:tc>
                  <a:txBody>
                    <a:bodyPr>
                      <a:noAutofit/>
                    </a:bodyPr>
                    <a:lstStyle/>
                    <a:p>
                      <a:pPr lvl="0" rtl="0" algn="ctr">
                        <a:lnSpc>
                          <a:spcPct val="115000"/>
                        </a:lnSpc>
                        <a:spcBef>
                          <a:spcPts val="0"/>
                        </a:spcBef>
                        <a:buNone/>
                      </a:pPr>
                      <a:r>
                        <a:rPr lang="en" sz="1200"/>
                        <a:t>Casing</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200"/>
                        <a:t>$20</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14325">
                <a:tc>
                  <a:txBody>
                    <a:bodyPr>
                      <a:noAutofit/>
                    </a:bodyPr>
                    <a:lstStyle/>
                    <a:p>
                      <a:pPr lvl="0" rtl="0" algn="ctr">
                        <a:lnSpc>
                          <a:spcPct val="115000"/>
                        </a:lnSpc>
                        <a:spcBef>
                          <a:spcPts val="0"/>
                        </a:spcBef>
                        <a:buNone/>
                      </a:pPr>
                      <a:r>
                        <a:rPr lang="en" sz="1200"/>
                        <a:t>Power supply components and batteries</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200"/>
                        <a:t>$20</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14325">
                <a:tc>
                  <a:txBody>
                    <a:bodyPr>
                      <a:noAutofit/>
                    </a:bodyPr>
                    <a:lstStyle/>
                    <a:p>
                      <a:pPr lvl="0" rtl="0" algn="ctr">
                        <a:lnSpc>
                          <a:spcPct val="115000"/>
                        </a:lnSpc>
                        <a:spcBef>
                          <a:spcPts val="0"/>
                        </a:spcBef>
                        <a:buNone/>
                      </a:pPr>
                      <a:r>
                        <a:rPr lang="en" sz="1200"/>
                        <a:t>Chassi to hold system</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200"/>
                        <a:t>$10</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14325">
                <a:tc>
                  <a:txBody>
                    <a:bodyPr>
                      <a:noAutofit/>
                    </a:bodyPr>
                    <a:lstStyle/>
                    <a:p>
                      <a:pPr lvl="0" rtl="0" algn="ctr">
                        <a:lnSpc>
                          <a:spcPct val="115000"/>
                        </a:lnSpc>
                        <a:spcBef>
                          <a:spcPts val="0"/>
                        </a:spcBef>
                        <a:buNone/>
                      </a:pPr>
                      <a:r>
                        <a:rPr lang="en" sz="1200"/>
                        <a:t>Wheels</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lang="en" sz="1200"/>
                        <a:t>$20</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14325">
                <a:tc>
                  <a:txBody>
                    <a:bodyPr>
                      <a:noAutofit/>
                    </a:bodyPr>
                    <a:lstStyle/>
                    <a:p>
                      <a:pPr lvl="0" rtl="0" algn="ctr">
                        <a:lnSpc>
                          <a:spcPct val="115000"/>
                        </a:lnSpc>
                        <a:spcBef>
                          <a:spcPts val="0"/>
                        </a:spcBef>
                        <a:buNone/>
                      </a:pPr>
                      <a:r>
                        <a:rPr b="1" lang="en" sz="1200"/>
                        <a:t>Total</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lvl="0" rtl="0" algn="ctr">
                        <a:lnSpc>
                          <a:spcPct val="115000"/>
                        </a:lnSpc>
                        <a:spcBef>
                          <a:spcPts val="0"/>
                        </a:spcBef>
                        <a:buNone/>
                      </a:pPr>
                      <a:r>
                        <a:rPr b="1" lang="en" sz="1200"/>
                        <a:t>$100</a:t>
                      </a:r>
                    </a:p>
                  </a:txBody>
                  <a:tcPr marT="66675" marB="66675" marR="66675" marL="66675">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Project Milestones</a:t>
            </a:r>
          </a:p>
        </p:txBody>
      </p:sp>
      <p:graphicFrame>
        <p:nvGraphicFramePr>
          <p:cNvPr id="312" name="Shape 312"/>
          <p:cNvGraphicFramePr/>
          <p:nvPr/>
        </p:nvGraphicFramePr>
        <p:xfrm>
          <a:off x="952500" y="1017725"/>
          <a:ext cx="3000000" cy="3000000"/>
        </p:xfrm>
        <a:graphic>
          <a:graphicData uri="http://schemas.openxmlformats.org/drawingml/2006/table">
            <a:tbl>
              <a:tblPr>
                <a:noFill/>
                <a:tableStyleId>{9AA486F7-5CFF-4920-B470-85EE6D3537F4}</a:tableStyleId>
              </a:tblPr>
              <a:tblGrid>
                <a:gridCol w="1795900"/>
                <a:gridCol w="5443100"/>
              </a:tblGrid>
              <a:tr h="381000">
                <a:tc>
                  <a:txBody>
                    <a:bodyPr>
                      <a:noAutofit/>
                    </a:bodyPr>
                    <a:lstStyle/>
                    <a:p>
                      <a:pPr lvl="0">
                        <a:spcBef>
                          <a:spcPts val="0"/>
                        </a:spcBef>
                        <a:buNone/>
                      </a:pPr>
                      <a:r>
                        <a:rPr b="1" lang="en"/>
                        <a:t>Date</a:t>
                      </a:r>
                    </a:p>
                  </a:txBody>
                  <a:tcPr marT="91425" marB="91425" marR="91425" marL="91425"/>
                </a:tc>
                <a:tc>
                  <a:txBody>
                    <a:bodyPr>
                      <a:noAutofit/>
                    </a:bodyPr>
                    <a:lstStyle/>
                    <a:p>
                      <a:pPr lvl="0">
                        <a:spcBef>
                          <a:spcPts val="0"/>
                        </a:spcBef>
                        <a:buNone/>
                      </a:pPr>
                      <a:r>
                        <a:rPr b="1" lang="en"/>
                        <a:t>Milestones</a:t>
                      </a:r>
                    </a:p>
                  </a:txBody>
                  <a:tcPr marT="91425" marB="91425" marR="91425" marL="91425"/>
                </a:tc>
              </a:tr>
              <a:tr h="381000">
                <a:tc>
                  <a:txBody>
                    <a:bodyPr>
                      <a:noAutofit/>
                    </a:bodyPr>
                    <a:lstStyle/>
                    <a:p>
                      <a:pPr lvl="0">
                        <a:spcBef>
                          <a:spcPts val="0"/>
                        </a:spcBef>
                        <a:buNone/>
                      </a:pPr>
                      <a:r>
                        <a:rPr lang="en"/>
                        <a:t>9/26/16</a:t>
                      </a:r>
                    </a:p>
                  </a:txBody>
                  <a:tcPr marT="91425" marB="91425" marR="91425" marL="91425"/>
                </a:tc>
                <a:tc>
                  <a:txBody>
                    <a:bodyPr>
                      <a:noAutofit/>
                    </a:bodyPr>
                    <a:lstStyle/>
                    <a:p>
                      <a:pPr lvl="0">
                        <a:spcBef>
                          <a:spcPts val="0"/>
                        </a:spcBef>
                        <a:buNone/>
                      </a:pPr>
                      <a:r>
                        <a:rPr lang="en"/>
                        <a:t>Test sensors, collect and graph data</a:t>
                      </a:r>
                    </a:p>
                  </a:txBody>
                  <a:tcPr marT="91425" marB="91425" marR="91425" marL="91425"/>
                </a:tc>
              </a:tr>
              <a:tr h="381000">
                <a:tc>
                  <a:txBody>
                    <a:bodyPr>
                      <a:noAutofit/>
                    </a:bodyPr>
                    <a:lstStyle/>
                    <a:p>
                      <a:pPr lvl="0" rtl="0">
                        <a:spcBef>
                          <a:spcPts val="0"/>
                        </a:spcBef>
                        <a:buNone/>
                      </a:pPr>
                      <a:r>
                        <a:rPr lang="en"/>
                        <a:t>9/29/16</a:t>
                      </a:r>
                    </a:p>
                  </a:txBody>
                  <a:tcPr marT="91425" marB="91425" marR="91425" marL="91425"/>
                </a:tc>
                <a:tc>
                  <a:txBody>
                    <a:bodyPr>
                      <a:noAutofit/>
                    </a:bodyPr>
                    <a:lstStyle/>
                    <a:p>
                      <a:pPr lvl="0" rtl="0">
                        <a:spcBef>
                          <a:spcPts val="0"/>
                        </a:spcBef>
                        <a:buNone/>
                      </a:pPr>
                      <a:r>
                        <a:rPr lang="en"/>
                        <a:t>Build PCB and other protective circuits</a:t>
                      </a:r>
                    </a:p>
                  </a:txBody>
                  <a:tcPr marT="91425" marB="91425" marR="91425" marL="91425"/>
                </a:tc>
              </a:tr>
              <a:tr h="381000">
                <a:tc>
                  <a:txBody>
                    <a:bodyPr>
                      <a:noAutofit/>
                    </a:bodyPr>
                    <a:lstStyle/>
                    <a:p>
                      <a:pPr lvl="0">
                        <a:spcBef>
                          <a:spcPts val="0"/>
                        </a:spcBef>
                        <a:buNone/>
                      </a:pPr>
                      <a:r>
                        <a:rPr lang="en"/>
                        <a:t>10/17/16 </a:t>
                      </a:r>
                    </a:p>
                  </a:txBody>
                  <a:tcPr marT="91425" marB="91425" marR="91425" marL="91425"/>
                </a:tc>
                <a:tc>
                  <a:txBody>
                    <a:bodyPr>
                      <a:noAutofit/>
                    </a:bodyPr>
                    <a:lstStyle/>
                    <a:p>
                      <a:pPr lvl="0">
                        <a:spcBef>
                          <a:spcPts val="0"/>
                        </a:spcBef>
                        <a:buNone/>
                      </a:pPr>
                      <a:r>
                        <a:rPr lang="en"/>
                        <a:t>Test and modify algorithm</a:t>
                      </a:r>
                    </a:p>
                  </a:txBody>
                  <a:tcPr marT="91425" marB="91425" marR="91425" marL="91425"/>
                </a:tc>
              </a:tr>
              <a:tr h="381000">
                <a:tc>
                  <a:txBody>
                    <a:bodyPr>
                      <a:noAutofit/>
                    </a:bodyPr>
                    <a:lstStyle/>
                    <a:p>
                      <a:pPr lvl="0" rtl="0">
                        <a:spcBef>
                          <a:spcPts val="0"/>
                        </a:spcBef>
                        <a:buNone/>
                      </a:pPr>
                      <a:r>
                        <a:rPr lang="en"/>
                        <a:t>10/24/16</a:t>
                      </a:r>
                    </a:p>
                  </a:txBody>
                  <a:tcPr marT="91425" marB="91425" marR="91425" marL="91425"/>
                </a:tc>
                <a:tc>
                  <a:txBody>
                    <a:bodyPr>
                      <a:noAutofit/>
                    </a:bodyPr>
                    <a:lstStyle/>
                    <a:p>
                      <a:pPr lvl="0" rtl="0">
                        <a:spcBef>
                          <a:spcPts val="0"/>
                        </a:spcBef>
                        <a:buNone/>
                      </a:pPr>
                      <a:r>
                        <a:rPr lang="en"/>
                        <a:t>Build test area for kitten to play in</a:t>
                      </a:r>
                    </a:p>
                  </a:txBody>
                  <a:tcPr marT="91425" marB="91425" marR="91425" marL="91425"/>
                </a:tc>
              </a:tr>
              <a:tr h="381000">
                <a:tc>
                  <a:txBody>
                    <a:bodyPr>
                      <a:noAutofit/>
                    </a:bodyPr>
                    <a:lstStyle/>
                    <a:p>
                      <a:pPr lvl="0" rtl="0">
                        <a:spcBef>
                          <a:spcPts val="0"/>
                        </a:spcBef>
                        <a:buNone/>
                      </a:pPr>
                      <a:r>
                        <a:rPr lang="en"/>
                        <a:t>11/3/16</a:t>
                      </a:r>
                    </a:p>
                  </a:txBody>
                  <a:tcPr marT="91425" marB="91425" marR="91425" marL="91425"/>
                </a:tc>
                <a:tc>
                  <a:txBody>
                    <a:bodyPr>
                      <a:noAutofit/>
                    </a:bodyPr>
                    <a:lstStyle/>
                    <a:p>
                      <a:pPr lvl="0" rtl="0">
                        <a:spcBef>
                          <a:spcPts val="0"/>
                        </a:spcBef>
                        <a:buNone/>
                      </a:pPr>
                      <a:r>
                        <a:rPr lang="en"/>
                        <a:t>Midterm Demo</a:t>
                      </a:r>
                    </a:p>
                  </a:txBody>
                  <a:tcPr marT="91425" marB="91425" marR="91425" marL="91425"/>
                </a:tc>
              </a:tr>
              <a:tr h="381000">
                <a:tc>
                  <a:txBody>
                    <a:bodyPr>
                      <a:noAutofit/>
                    </a:bodyPr>
                    <a:lstStyle/>
                    <a:p>
                      <a:pPr lvl="0" rtl="0">
                        <a:spcBef>
                          <a:spcPts val="0"/>
                        </a:spcBef>
                        <a:buNone/>
                      </a:pPr>
                      <a:r>
                        <a:rPr lang="en"/>
                        <a:t>11/7/16</a:t>
                      </a:r>
                    </a:p>
                  </a:txBody>
                  <a:tcPr marT="91425" marB="91425" marR="91425" marL="91425"/>
                </a:tc>
                <a:tc>
                  <a:txBody>
                    <a:bodyPr>
                      <a:noAutofit/>
                    </a:bodyPr>
                    <a:lstStyle/>
                    <a:p>
                      <a:pPr lvl="0" rtl="0">
                        <a:spcBef>
                          <a:spcPts val="0"/>
                        </a:spcBef>
                        <a:buNone/>
                      </a:pPr>
                      <a:r>
                        <a:rPr lang="en"/>
                        <a:t>Reinforce chassis if any weak spots are discovered</a:t>
                      </a:r>
                    </a:p>
                  </a:txBody>
                  <a:tcPr marT="91425" marB="91425" marR="91425" marL="91425"/>
                </a:tc>
              </a:tr>
              <a:tr h="381000">
                <a:tc>
                  <a:txBody>
                    <a:bodyPr>
                      <a:noAutofit/>
                    </a:bodyPr>
                    <a:lstStyle/>
                    <a:p>
                      <a:pPr lvl="0" rtl="0">
                        <a:spcBef>
                          <a:spcPts val="0"/>
                        </a:spcBef>
                        <a:buNone/>
                      </a:pPr>
                      <a:r>
                        <a:rPr lang="en"/>
                        <a:t>11/14/16</a:t>
                      </a:r>
                    </a:p>
                  </a:txBody>
                  <a:tcPr marT="91425" marB="91425" marR="91425" marL="91425"/>
                </a:tc>
                <a:tc>
                  <a:txBody>
                    <a:bodyPr>
                      <a:noAutofit/>
                    </a:bodyPr>
                    <a:lstStyle/>
                    <a:p>
                      <a:pPr lvl="0" rtl="0">
                        <a:spcBef>
                          <a:spcPts val="0"/>
                        </a:spcBef>
                        <a:buNone/>
                      </a:pPr>
                      <a:r>
                        <a:rPr lang="en"/>
                        <a:t>Make sure project meets expectations and is working as intended</a:t>
                      </a:r>
                    </a:p>
                  </a:txBody>
                  <a:tcPr marT="91425" marB="91425" marR="91425" marL="91425"/>
                </a:tc>
              </a:tr>
              <a:tr h="381000">
                <a:tc>
                  <a:txBody>
                    <a:bodyPr>
                      <a:noAutofit/>
                    </a:bodyPr>
                    <a:lstStyle/>
                    <a:p>
                      <a:pPr lvl="0" rtl="0">
                        <a:spcBef>
                          <a:spcPts val="0"/>
                        </a:spcBef>
                        <a:buNone/>
                      </a:pPr>
                      <a:r>
                        <a:rPr lang="en"/>
                        <a:t>11/30/16</a:t>
                      </a:r>
                    </a:p>
                  </a:txBody>
                  <a:tcPr marT="91425" marB="91425" marR="91425" marL="91425"/>
                </a:tc>
                <a:tc>
                  <a:txBody>
                    <a:bodyPr>
                      <a:noAutofit/>
                    </a:bodyPr>
                    <a:lstStyle/>
                    <a:p>
                      <a:pPr lvl="0" rtl="0">
                        <a:spcBef>
                          <a:spcPts val="0"/>
                        </a:spcBef>
                        <a:buNone/>
                      </a:pPr>
                      <a:r>
                        <a:rPr lang="en"/>
                        <a:t>Final Presentation</a:t>
                      </a:r>
                    </a:p>
                  </a:txBody>
                  <a:tcPr marT="91425" marB="91425" marR="91425" marL="91425"/>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Progress</a:t>
            </a:r>
          </a:p>
        </p:txBody>
      </p:sp>
      <p:sp>
        <p:nvSpPr>
          <p:cNvPr id="318" name="Shape 31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319" name="Shape 319" title="Points scored"/>
          <p:cNvPicPr preferRelativeResize="0"/>
          <p:nvPr/>
        </p:nvPicPr>
        <p:blipFill rotWithShape="1">
          <a:blip r:embed="rId3">
            <a:alphaModFix/>
          </a:blip>
          <a:srcRect b="0" l="0" r="0" t="0"/>
          <a:stretch/>
        </p:blipFill>
        <p:spPr>
          <a:xfrm>
            <a:off x="1590225" y="1240200"/>
            <a:ext cx="5083000" cy="3142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Issues</a:t>
            </a:r>
          </a:p>
        </p:txBody>
      </p:sp>
      <p:sp>
        <p:nvSpPr>
          <p:cNvPr id="325" name="Shape 32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Testing the hamsterball prototype.</a:t>
            </a:r>
          </a:p>
          <a:p>
            <a:pPr indent="-228600" lvl="1" marL="914400" rtl="0">
              <a:spcBef>
                <a:spcPts val="0"/>
              </a:spcBef>
            </a:pPr>
            <a:r>
              <a:rPr lang="en"/>
              <a:t>Indentations inside the ball would catch the chassis stunting movement</a:t>
            </a:r>
          </a:p>
          <a:p>
            <a:pPr indent="-228600" lvl="0" marL="457200" rtl="0">
              <a:spcBef>
                <a:spcPts val="0"/>
              </a:spcBef>
            </a:pPr>
            <a:r>
              <a:rPr lang="en"/>
              <a:t>Testing the sensitivity of piezo sensors.</a:t>
            </a:r>
          </a:p>
          <a:p>
            <a:pPr indent="-228600" lvl="0" marL="457200" rtl="0">
              <a:spcBef>
                <a:spcPts val="0"/>
              </a:spcBef>
            </a:pPr>
            <a:r>
              <a:rPr lang="en"/>
              <a:t>PCB issues</a:t>
            </a:r>
          </a:p>
          <a:p>
            <a:pPr indent="-228600" lvl="1" marL="914400" rtl="0">
              <a:spcBef>
                <a:spcPts val="0"/>
              </a:spcBef>
            </a:pPr>
            <a:r>
              <a:rPr lang="en"/>
              <a:t>voltage passing through but unable to be received by microcontroller</a:t>
            </a:r>
          </a:p>
          <a:p>
            <a:pPr indent="-228600" lvl="1" marL="914400" rtl="0">
              <a:spcBef>
                <a:spcPts val="0"/>
              </a:spcBef>
            </a:pPr>
            <a:r>
              <a:rPr lang="en"/>
              <a:t>pulse-width modulation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Goals and Objectives</a:t>
            </a:r>
          </a:p>
        </p:txBody>
      </p:sp>
      <p:sp>
        <p:nvSpPr>
          <p:cNvPr id="81" name="Shape 8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Create an autonomous pet toy, mainly for cats</a:t>
            </a:r>
          </a:p>
          <a:p>
            <a:pPr indent="-228600" lvl="0" marL="457200" rtl="0">
              <a:spcBef>
                <a:spcPts val="0"/>
              </a:spcBef>
            </a:pPr>
            <a:r>
              <a:rPr lang="en"/>
              <a:t>Be enticing for pets to play with</a:t>
            </a:r>
          </a:p>
          <a:p>
            <a:pPr indent="-228600" lvl="0" marL="457200" rtl="0">
              <a:spcBef>
                <a:spcPts val="0"/>
              </a:spcBef>
            </a:pPr>
            <a:r>
              <a:rPr lang="en"/>
              <a:t>Must be durable enough to withstand play from cats or similarly size animals</a:t>
            </a:r>
          </a:p>
          <a:p>
            <a:pPr indent="-228600" lvl="0" marL="457200" rtl="0">
              <a:spcBef>
                <a:spcPts val="0"/>
              </a:spcBef>
            </a:pPr>
            <a:r>
              <a:rPr lang="en"/>
              <a:t>Be able to move across common household flooring surfaces such as wood, tile, and low carpet</a:t>
            </a:r>
          </a:p>
          <a:p>
            <a:pPr indent="-228600" lvl="0" marL="457200">
              <a:spcBef>
                <a:spcPts val="0"/>
              </a:spcBef>
            </a:pPr>
            <a:r>
              <a:rPr lang="en"/>
              <a:t>Will be of appropriate size for an indoor, household environment </a:t>
            </a:r>
          </a:p>
        </p:txBody>
      </p:sp>
      <p:pic>
        <p:nvPicPr>
          <p:cNvPr id="82" name="Shape 82"/>
          <p:cNvPicPr preferRelativeResize="0"/>
          <p:nvPr/>
        </p:nvPicPr>
        <p:blipFill>
          <a:blip r:embed="rId3">
            <a:alphaModFix/>
          </a:blip>
          <a:stretch>
            <a:fillRect/>
          </a:stretch>
        </p:blipFill>
        <p:spPr>
          <a:xfrm>
            <a:off x="3352800" y="2615700"/>
            <a:ext cx="2438400" cy="2438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Video</a:t>
            </a:r>
          </a:p>
        </p:txBody>
      </p:sp>
      <p:sp>
        <p:nvSpPr>
          <p:cNvPr id="331" name="Shape 331" title="KittyBot Prototype">
            <a:hlinkClick r:id="rId3"/>
          </p:cNvPr>
          <p:cNvSpPr/>
          <p:nvPr/>
        </p:nvSpPr>
        <p:spPr>
          <a:xfrm>
            <a:off x="2319075" y="992600"/>
            <a:ext cx="4572000" cy="3429000"/>
          </a:xfrm>
          <a:prstGeom prst="rect">
            <a:avLst/>
          </a:prstGeom>
          <a:blipFill>
            <a:blip r:embed="rId4">
              <a:alphaModFix/>
            </a:blip>
            <a:stretch>
              <a:fillRect/>
            </a:stretch>
          </a:blipFill>
          <a:ln>
            <a:noFill/>
          </a:ln>
        </p:spPr>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solidFill>
                  <a:srgbClr val="000000"/>
                </a:solidFill>
              </a:rP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Specifications</a:t>
            </a:r>
          </a:p>
          <a:p>
            <a:pPr lvl="0">
              <a:spcBef>
                <a:spcPts val="0"/>
              </a:spcBef>
              <a:buNone/>
            </a:pPr>
            <a:r>
              <a:t/>
            </a:r>
            <a:endParaRPr/>
          </a:p>
        </p:txBody>
      </p:sp>
      <p:graphicFrame>
        <p:nvGraphicFramePr>
          <p:cNvPr id="88" name="Shape 88"/>
          <p:cNvGraphicFramePr/>
          <p:nvPr/>
        </p:nvGraphicFramePr>
        <p:xfrm>
          <a:off x="952500" y="1190725"/>
          <a:ext cx="3000000" cy="3000000"/>
        </p:xfrm>
        <a:graphic>
          <a:graphicData uri="http://schemas.openxmlformats.org/drawingml/2006/table">
            <a:tbl>
              <a:tblPr>
                <a:noFill/>
                <a:tableStyleId>{9AA486F7-5CFF-4920-B470-85EE6D3537F4}</a:tableStyleId>
              </a:tblPr>
              <a:tblGrid>
                <a:gridCol w="2413000"/>
                <a:gridCol w="2413000"/>
                <a:gridCol w="2413000"/>
              </a:tblGrid>
              <a:tr h="381000">
                <a:tc>
                  <a:txBody>
                    <a:bodyPr>
                      <a:noAutofit/>
                    </a:bodyPr>
                    <a:lstStyle/>
                    <a:p>
                      <a:pPr lvl="0" rtl="0">
                        <a:spcBef>
                          <a:spcPts val="0"/>
                        </a:spcBef>
                        <a:buNone/>
                      </a:pPr>
                      <a:r>
                        <a:rPr b="1" lang="en"/>
                        <a:t>Specification</a:t>
                      </a:r>
                    </a:p>
                  </a:txBody>
                  <a:tcPr marT="91425" marB="91425" marR="91425" marL="91425"/>
                </a:tc>
                <a:tc>
                  <a:txBody>
                    <a:bodyPr>
                      <a:noAutofit/>
                    </a:bodyPr>
                    <a:lstStyle/>
                    <a:p>
                      <a:pPr lvl="0" rtl="0">
                        <a:spcBef>
                          <a:spcPts val="0"/>
                        </a:spcBef>
                        <a:buNone/>
                      </a:pPr>
                      <a:r>
                        <a:rPr b="1" lang="en"/>
                        <a:t>Value</a:t>
                      </a:r>
                    </a:p>
                  </a:txBody>
                  <a:tcPr marT="91425" marB="91425" marR="91425" marL="91425"/>
                </a:tc>
                <a:tc>
                  <a:txBody>
                    <a:bodyPr>
                      <a:noAutofit/>
                    </a:bodyPr>
                    <a:lstStyle/>
                    <a:p>
                      <a:pPr lvl="0" rtl="0">
                        <a:spcBef>
                          <a:spcPts val="0"/>
                        </a:spcBef>
                        <a:buNone/>
                      </a:pPr>
                      <a:r>
                        <a:rPr b="1" lang="en"/>
                        <a:t>Constraint/Comment</a:t>
                      </a:r>
                    </a:p>
                  </a:txBody>
                  <a:tcPr marT="91425" marB="91425" marR="91425" marL="91425"/>
                </a:tc>
              </a:tr>
              <a:tr h="381000">
                <a:tc>
                  <a:txBody>
                    <a:bodyPr>
                      <a:noAutofit/>
                    </a:bodyPr>
                    <a:lstStyle/>
                    <a:p>
                      <a:pPr lvl="0" rtl="0">
                        <a:spcBef>
                          <a:spcPts val="0"/>
                        </a:spcBef>
                        <a:buNone/>
                      </a:pPr>
                      <a:r>
                        <a:rPr lang="en"/>
                        <a:t>Maximum Weight</a:t>
                      </a:r>
                    </a:p>
                  </a:txBody>
                  <a:tcPr marT="91425" marB="91425" marR="91425" marL="91425"/>
                </a:tc>
                <a:tc>
                  <a:txBody>
                    <a:bodyPr>
                      <a:noAutofit/>
                    </a:bodyPr>
                    <a:lstStyle/>
                    <a:p>
                      <a:pPr lvl="0">
                        <a:spcBef>
                          <a:spcPts val="0"/>
                        </a:spcBef>
                        <a:buNone/>
                      </a:pPr>
                      <a:r>
                        <a:rPr lang="en"/>
                        <a:t>1 kg</a:t>
                      </a:r>
                    </a:p>
                  </a:txBody>
                  <a:tcPr marT="91425" marB="91425" marR="91425" marL="91425"/>
                </a:tc>
                <a:tc>
                  <a:txBody>
                    <a:bodyPr>
                      <a:noAutofit/>
                    </a:bodyPr>
                    <a:lstStyle/>
                    <a:p>
                      <a:pPr lvl="0">
                        <a:spcBef>
                          <a:spcPts val="0"/>
                        </a:spcBef>
                        <a:buNone/>
                      </a:pPr>
                      <a:r>
                        <a:rPr lang="en"/>
                        <a:t>Should not exceed this</a:t>
                      </a:r>
                    </a:p>
                  </a:txBody>
                  <a:tcPr marT="91425" marB="91425" marR="91425" marL="91425"/>
                </a:tc>
              </a:tr>
              <a:tr h="381000">
                <a:tc>
                  <a:txBody>
                    <a:bodyPr>
                      <a:noAutofit/>
                    </a:bodyPr>
                    <a:lstStyle/>
                    <a:p>
                      <a:pPr lvl="0" rtl="0">
                        <a:spcBef>
                          <a:spcPts val="0"/>
                        </a:spcBef>
                        <a:buNone/>
                      </a:pPr>
                      <a:r>
                        <a:rPr lang="en"/>
                        <a:t>Maximum Overall Size</a:t>
                      </a:r>
                    </a:p>
                  </a:txBody>
                  <a:tcPr marT="91425" marB="91425" marR="91425" marL="91425"/>
                </a:tc>
                <a:tc>
                  <a:txBody>
                    <a:bodyPr>
                      <a:noAutofit/>
                    </a:bodyPr>
                    <a:lstStyle/>
                    <a:p>
                      <a:pPr lvl="0">
                        <a:spcBef>
                          <a:spcPts val="0"/>
                        </a:spcBef>
                        <a:buNone/>
                      </a:pPr>
                      <a:r>
                        <a:rPr lang="en"/>
                        <a:t>60 cm</a:t>
                      </a:r>
                      <a:r>
                        <a:rPr baseline="30000" lang="en"/>
                        <a:t>3</a:t>
                      </a:r>
                    </a:p>
                  </a:txBody>
                  <a:tcPr marT="91425" marB="91425" marR="91425" marL="91425"/>
                </a:tc>
                <a:tc>
                  <a:txBody>
                    <a:bodyPr>
                      <a:noAutofit/>
                    </a:bodyPr>
                    <a:lstStyle/>
                    <a:p>
                      <a:pPr lvl="0">
                        <a:spcBef>
                          <a:spcPts val="0"/>
                        </a:spcBef>
                        <a:buNone/>
                      </a:pPr>
                      <a:r>
                        <a:rPr lang="en"/>
                        <a:t>Should not exceed this</a:t>
                      </a:r>
                    </a:p>
                  </a:txBody>
                  <a:tcPr marT="91425" marB="91425" marR="91425" marL="91425"/>
                </a:tc>
              </a:tr>
              <a:tr h="381000">
                <a:tc>
                  <a:txBody>
                    <a:bodyPr>
                      <a:noAutofit/>
                    </a:bodyPr>
                    <a:lstStyle/>
                    <a:p>
                      <a:pPr lvl="0" rtl="0">
                        <a:spcBef>
                          <a:spcPts val="0"/>
                        </a:spcBef>
                        <a:buNone/>
                      </a:pPr>
                      <a:r>
                        <a:rPr lang="en"/>
                        <a:t>Battery Life</a:t>
                      </a:r>
                    </a:p>
                  </a:txBody>
                  <a:tcPr marT="91425" marB="91425" marR="91425" marL="91425"/>
                </a:tc>
                <a:tc>
                  <a:txBody>
                    <a:bodyPr>
                      <a:noAutofit/>
                    </a:bodyPr>
                    <a:lstStyle/>
                    <a:p>
                      <a:pPr lvl="0" rtl="0">
                        <a:spcBef>
                          <a:spcPts val="0"/>
                        </a:spcBef>
                        <a:buNone/>
                      </a:pPr>
                      <a:r>
                        <a:rPr lang="en"/>
                        <a:t>60 minutes</a:t>
                      </a:r>
                    </a:p>
                  </a:txBody>
                  <a:tcPr marT="91425" marB="91425" marR="91425" marL="91425"/>
                </a:tc>
                <a:tc>
                  <a:txBody>
                    <a:bodyPr>
                      <a:noAutofit/>
                    </a:bodyPr>
                    <a:lstStyle/>
                    <a:p>
                      <a:pPr lvl="0">
                        <a:spcBef>
                          <a:spcPts val="0"/>
                        </a:spcBef>
                        <a:buNone/>
                      </a:pPr>
                      <a:r>
                        <a:rPr lang="en"/>
                        <a:t>On a full charge</a:t>
                      </a:r>
                    </a:p>
                  </a:txBody>
                  <a:tcPr marT="91425" marB="91425" marR="91425" marL="91425"/>
                </a:tc>
              </a:tr>
              <a:tr h="381000">
                <a:tc>
                  <a:txBody>
                    <a:bodyPr>
                      <a:noAutofit/>
                    </a:bodyPr>
                    <a:lstStyle/>
                    <a:p>
                      <a:pPr lvl="0" rtl="0">
                        <a:spcBef>
                          <a:spcPts val="0"/>
                        </a:spcBef>
                        <a:buNone/>
                      </a:pPr>
                      <a:r>
                        <a:rPr lang="en"/>
                        <a:t>Speed</a:t>
                      </a:r>
                    </a:p>
                  </a:txBody>
                  <a:tcPr marT="91425" marB="91425" marR="91425" marL="91425"/>
                </a:tc>
                <a:tc>
                  <a:txBody>
                    <a:bodyPr>
                      <a:noAutofit/>
                    </a:bodyPr>
                    <a:lstStyle/>
                    <a:p>
                      <a:pPr lvl="0" rtl="0">
                        <a:spcBef>
                          <a:spcPts val="0"/>
                        </a:spcBef>
                        <a:buNone/>
                      </a:pPr>
                      <a:r>
                        <a:rPr lang="en"/>
                        <a:t>30 - 50 rpm</a:t>
                      </a:r>
                    </a:p>
                  </a:txBody>
                  <a:tcPr marT="91425" marB="91425" marR="91425" marL="91425"/>
                </a:tc>
                <a:tc>
                  <a:txBody>
                    <a:bodyPr>
                      <a:noAutofit/>
                    </a:bodyPr>
                    <a:lstStyle/>
                    <a:p>
                      <a:pPr lvl="0">
                        <a:spcBef>
                          <a:spcPts val="0"/>
                        </a:spcBef>
                        <a:buNone/>
                      </a:pPr>
                      <a:r>
                        <a:rPr lang="en"/>
                        <a:t>Safe speed for indoors</a:t>
                      </a:r>
                    </a:p>
                  </a:txBody>
                  <a:tcPr marT="91425" marB="91425" marR="91425" marL="91425"/>
                </a:tc>
              </a:tr>
              <a:tr h="381000">
                <a:tc>
                  <a:txBody>
                    <a:bodyPr>
                      <a:noAutofit/>
                    </a:bodyPr>
                    <a:lstStyle/>
                    <a:p>
                      <a:pPr lvl="0" rtl="0">
                        <a:spcBef>
                          <a:spcPts val="0"/>
                        </a:spcBef>
                        <a:buNone/>
                      </a:pPr>
                      <a:r>
                        <a:rPr lang="en"/>
                        <a:t>Voltage</a:t>
                      </a:r>
                    </a:p>
                  </a:txBody>
                  <a:tcPr marT="91425" marB="91425" marR="91425" marL="91425"/>
                </a:tc>
                <a:tc>
                  <a:txBody>
                    <a:bodyPr>
                      <a:noAutofit/>
                    </a:bodyPr>
                    <a:lstStyle/>
                    <a:p>
                      <a:pPr lvl="0" rtl="0">
                        <a:spcBef>
                          <a:spcPts val="0"/>
                        </a:spcBef>
                        <a:buNone/>
                      </a:pPr>
                      <a:r>
                        <a:rPr lang="en"/>
                        <a:t>4 - 6 V</a:t>
                      </a:r>
                    </a:p>
                  </a:txBody>
                  <a:tcPr marT="91425" marB="91425" marR="91425" marL="91425"/>
                </a:tc>
                <a:tc>
                  <a:txBody>
                    <a:bodyPr>
                      <a:noAutofit/>
                    </a:bodyPr>
                    <a:lstStyle/>
                    <a:p>
                      <a:pPr lvl="0">
                        <a:spcBef>
                          <a:spcPts val="0"/>
                        </a:spcBef>
                        <a:buNone/>
                      </a:pPr>
                      <a:r>
                        <a:rPr lang="en"/>
                        <a:t>Low voltage range</a:t>
                      </a: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Spherical Design</a:t>
            </a:r>
          </a:p>
        </p:txBody>
      </p:sp>
      <p:sp>
        <p:nvSpPr>
          <p:cNvPr id="94" name="Shape 94"/>
          <p:cNvSpPr txBox="1"/>
          <p:nvPr>
            <p:ph idx="1" type="body"/>
          </p:nvPr>
        </p:nvSpPr>
        <p:spPr>
          <a:xfrm>
            <a:off x="311700" y="1152475"/>
            <a:ext cx="3986700" cy="3416400"/>
          </a:xfrm>
          <a:prstGeom prst="rect">
            <a:avLst/>
          </a:prstGeom>
        </p:spPr>
        <p:txBody>
          <a:bodyPr anchorCtr="0" anchor="t" bIns="91425" lIns="91425" rIns="91425" tIns="91425">
            <a:noAutofit/>
          </a:bodyPr>
          <a:lstStyle/>
          <a:p>
            <a:pPr indent="-228600" lvl="0" marL="457200" rtl="0">
              <a:spcBef>
                <a:spcPts val="0"/>
              </a:spcBef>
            </a:pPr>
            <a:r>
              <a:rPr lang="en"/>
              <a:t>All components will be encased in a sphere.</a:t>
            </a:r>
          </a:p>
          <a:p>
            <a:pPr indent="-228600" lvl="0" marL="457200" rtl="0">
              <a:spcBef>
                <a:spcPts val="0"/>
              </a:spcBef>
            </a:pPr>
            <a:r>
              <a:rPr lang="en"/>
              <a:t>A spherical design will protect the electronic components as well as give the device a high degree of maneuverability. </a:t>
            </a:r>
          </a:p>
          <a:p>
            <a:pPr indent="-228600" lvl="0" marL="457200">
              <a:spcBef>
                <a:spcPts val="0"/>
              </a:spcBef>
            </a:pPr>
            <a:r>
              <a:rPr lang="en"/>
              <a:t>As a sphere, the device will be able to be knocked and rolled around without it being damaged.</a:t>
            </a:r>
          </a:p>
        </p:txBody>
      </p:sp>
      <p:pic>
        <p:nvPicPr>
          <p:cNvPr descr="https://lh3.googleusercontent.com/XVjuS7clwfDB0Em3E-MmSiD0ze4hhbpW5YHSVJ8jOrvKIaUYklJy0d79snWBYawpw_Wy2OyJ1YQb5hYaal2b93srKUcePkjq9kF8nbbklmzJcdvc96Xl_u0kdgt1SdXh5WRFIjdR" id="95" name="Shape 95"/>
          <p:cNvPicPr preferRelativeResize="0"/>
          <p:nvPr/>
        </p:nvPicPr>
        <p:blipFill>
          <a:blip r:embed="rId3">
            <a:alphaModFix/>
          </a:blip>
          <a:stretch>
            <a:fillRect/>
          </a:stretch>
        </p:blipFill>
        <p:spPr>
          <a:xfrm>
            <a:off x="5955325" y="530150"/>
            <a:ext cx="2179200" cy="2074975"/>
          </a:xfrm>
          <a:prstGeom prst="rect">
            <a:avLst/>
          </a:prstGeom>
          <a:noFill/>
          <a:ln>
            <a:noFill/>
          </a:ln>
        </p:spPr>
      </p:pic>
      <p:pic>
        <p:nvPicPr>
          <p:cNvPr descr="https://lh6.googleusercontent.com/4Rto-P1TcB67-EhrSe0oVk-0YWEuBE_IqehLvz3ztq_gNjh66VfmO19FAeCMt1N3JfVcB8ETl5ABjcR_2TAwTH4DI3h5Wd2OLFX7vtQ0MJM5NDWbKFcVIeqp3EZNKx3NzNT5XbnC" id="96" name="Shape 96"/>
          <p:cNvPicPr preferRelativeResize="0"/>
          <p:nvPr/>
        </p:nvPicPr>
        <p:blipFill>
          <a:blip r:embed="rId4">
            <a:alphaModFix/>
          </a:blip>
          <a:stretch>
            <a:fillRect/>
          </a:stretch>
        </p:blipFill>
        <p:spPr>
          <a:xfrm>
            <a:off x="5955324" y="2812425"/>
            <a:ext cx="2332271" cy="207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Outer Shell</a:t>
            </a:r>
          </a:p>
        </p:txBody>
      </p:sp>
      <p:sp>
        <p:nvSpPr>
          <p:cNvPr id="102" name="Shape 102"/>
          <p:cNvSpPr txBox="1"/>
          <p:nvPr>
            <p:ph idx="1" type="body"/>
          </p:nvPr>
        </p:nvSpPr>
        <p:spPr>
          <a:xfrm>
            <a:off x="311700" y="1152475"/>
            <a:ext cx="5777100" cy="3416400"/>
          </a:xfrm>
          <a:prstGeom prst="rect">
            <a:avLst/>
          </a:prstGeom>
        </p:spPr>
        <p:txBody>
          <a:bodyPr anchorCtr="0" anchor="t" bIns="91425" lIns="91425" rIns="91425" tIns="91425">
            <a:noAutofit/>
          </a:bodyPr>
          <a:lstStyle/>
          <a:p>
            <a:pPr lvl="0">
              <a:spcBef>
                <a:spcPts val="0"/>
              </a:spcBef>
              <a:buNone/>
            </a:pPr>
            <a:r>
              <a:rPr lang="en" u="sng"/>
              <a:t>Hamster Ball</a:t>
            </a:r>
          </a:p>
          <a:p>
            <a:pPr lvl="0">
              <a:spcBef>
                <a:spcPts val="0"/>
              </a:spcBef>
              <a:buNone/>
            </a:pPr>
            <a:r>
              <a:rPr lang="en"/>
              <a:t>For our prototyping purposes we used a hamster ball, 7” in diameter </a:t>
            </a:r>
          </a:p>
          <a:p>
            <a:pPr indent="0" lvl="0" marL="0" rtl="0">
              <a:spcBef>
                <a:spcPts val="0"/>
              </a:spcBef>
              <a:buNone/>
            </a:pPr>
            <a:r>
              <a:rPr lang="en"/>
              <a:t>+	 Cheap, about $7 - $12</a:t>
            </a:r>
          </a:p>
          <a:p>
            <a:pPr indent="0" lvl="0" marL="0" rtl="0">
              <a:spcBef>
                <a:spcPts val="0"/>
              </a:spcBef>
              <a:buNone/>
            </a:pPr>
            <a:r>
              <a:rPr lang="en"/>
              <a:t>+	Easy open lid for reaching inside</a:t>
            </a:r>
          </a:p>
          <a:p>
            <a:pPr indent="0" lvl="0" marL="0" rtl="0">
              <a:spcBef>
                <a:spcPts val="0"/>
              </a:spcBef>
              <a:buNone/>
            </a:pPr>
            <a:r>
              <a:rPr lang="en"/>
              <a:t>-	Have to drill holes for mounting</a:t>
            </a:r>
          </a:p>
          <a:p>
            <a:pPr lvl="0">
              <a:spcBef>
                <a:spcPts val="0"/>
              </a:spcBef>
              <a:buNone/>
            </a:pPr>
            <a:r>
              <a:rPr lang="en"/>
              <a:t>-	Difficult to open in the middle</a:t>
            </a:r>
          </a:p>
        </p:txBody>
      </p:sp>
      <p:pic>
        <p:nvPicPr>
          <p:cNvPr id="103" name="Shape 103"/>
          <p:cNvPicPr preferRelativeResize="0"/>
          <p:nvPr/>
        </p:nvPicPr>
        <p:blipFill>
          <a:blip r:embed="rId3">
            <a:alphaModFix/>
          </a:blip>
          <a:stretch>
            <a:fillRect/>
          </a:stretch>
        </p:blipFill>
        <p:spPr>
          <a:xfrm>
            <a:off x="6289742" y="1870317"/>
            <a:ext cx="1865499" cy="1865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Moving our Robot</a:t>
            </a:r>
          </a:p>
        </p:txBody>
      </p:sp>
      <p:sp>
        <p:nvSpPr>
          <p:cNvPr id="109" name="Shape 109"/>
          <p:cNvSpPr txBox="1"/>
          <p:nvPr>
            <p:ph idx="1" type="body"/>
          </p:nvPr>
        </p:nvSpPr>
        <p:spPr>
          <a:xfrm>
            <a:off x="311700" y="1152475"/>
            <a:ext cx="3887100" cy="3416400"/>
          </a:xfrm>
          <a:prstGeom prst="rect">
            <a:avLst/>
          </a:prstGeom>
        </p:spPr>
        <p:txBody>
          <a:bodyPr anchorCtr="0" anchor="t" bIns="91425" lIns="91425" rIns="91425" tIns="91425">
            <a:noAutofit/>
          </a:bodyPr>
          <a:lstStyle/>
          <a:p>
            <a:pPr indent="-304800" lvl="0" marL="457200" rtl="0">
              <a:spcBef>
                <a:spcPts val="0"/>
              </a:spcBef>
              <a:buClr>
                <a:srgbClr val="000000"/>
              </a:buClr>
              <a:buSzPct val="100000"/>
              <a:buFont typeface="Arial"/>
            </a:pPr>
            <a:r>
              <a:rPr lang="en" sz="1200">
                <a:solidFill>
                  <a:srgbClr val="000000"/>
                </a:solidFill>
                <a:latin typeface="Arial"/>
                <a:ea typeface="Arial"/>
                <a:cs typeface="Arial"/>
                <a:sym typeface="Arial"/>
              </a:rPr>
              <a:t>Essentially, the ends of our inner device would be spun by the motors, these ends would be bolted to either hemisphere of the sphere which would in turn cause a force “F” which would in turn cause torque. </a:t>
            </a:r>
          </a:p>
          <a:p>
            <a:pPr indent="-304800" lvl="0" marL="457200" rtl="0">
              <a:spcBef>
                <a:spcPts val="0"/>
              </a:spcBef>
              <a:buClr>
                <a:srgbClr val="000000"/>
              </a:buClr>
              <a:buSzPct val="100000"/>
              <a:buFont typeface="Arial"/>
            </a:pPr>
            <a:r>
              <a:rPr lang="en" sz="1200">
                <a:solidFill>
                  <a:srgbClr val="000000"/>
                </a:solidFill>
                <a:latin typeface="Arial"/>
                <a:ea typeface="Arial"/>
                <a:cs typeface="Arial"/>
                <a:sym typeface="Arial"/>
              </a:rPr>
              <a:t>This would in turn create a force FPx and FPy  against the ground “P” which would   consequently rotate the sphere.  </a:t>
            </a:r>
          </a:p>
        </p:txBody>
      </p:sp>
      <p:pic>
        <p:nvPicPr>
          <p:cNvPr descr="Spherical Force.png" id="110" name="Shape 110"/>
          <p:cNvPicPr preferRelativeResize="0"/>
          <p:nvPr/>
        </p:nvPicPr>
        <p:blipFill>
          <a:blip r:embed="rId3">
            <a:alphaModFix/>
          </a:blip>
          <a:stretch>
            <a:fillRect/>
          </a:stretch>
        </p:blipFill>
        <p:spPr>
          <a:xfrm>
            <a:off x="4296550" y="1260475"/>
            <a:ext cx="4247950" cy="3308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Inner Chassis</a:t>
            </a:r>
          </a:p>
        </p:txBody>
      </p:sp>
      <p:sp>
        <p:nvSpPr>
          <p:cNvPr id="116" name="Shape 116"/>
          <p:cNvSpPr txBox="1"/>
          <p:nvPr>
            <p:ph idx="1" type="body"/>
          </p:nvPr>
        </p:nvSpPr>
        <p:spPr>
          <a:xfrm>
            <a:off x="311700" y="1152475"/>
            <a:ext cx="4286400" cy="3416400"/>
          </a:xfrm>
          <a:prstGeom prst="rect">
            <a:avLst/>
          </a:prstGeom>
        </p:spPr>
        <p:txBody>
          <a:bodyPr anchorCtr="0" anchor="t" bIns="91425" lIns="91425" rIns="91425" tIns="91425">
            <a:noAutofit/>
          </a:bodyPr>
          <a:lstStyle/>
          <a:p>
            <a:pPr indent="-228600" lvl="0" marL="457200" rtl="0">
              <a:spcBef>
                <a:spcPts val="0"/>
              </a:spcBef>
            </a:pPr>
            <a:r>
              <a:rPr lang="en"/>
              <a:t>Inner chassis will be mounted to the inside of the sphere</a:t>
            </a:r>
          </a:p>
          <a:p>
            <a:pPr indent="-228600" lvl="0" marL="457200">
              <a:spcBef>
                <a:spcPts val="0"/>
              </a:spcBef>
            </a:pPr>
            <a:r>
              <a:rPr lang="en"/>
              <a:t>Chassis will hold all components including PCB, power supply, counterweight, etc.</a:t>
            </a:r>
          </a:p>
        </p:txBody>
      </p:sp>
      <p:pic>
        <p:nvPicPr>
          <p:cNvPr id="117" name="Shape 117"/>
          <p:cNvPicPr preferRelativeResize="0"/>
          <p:nvPr/>
        </p:nvPicPr>
        <p:blipFill>
          <a:blip r:embed="rId3">
            <a:alphaModFix/>
          </a:blip>
          <a:stretch>
            <a:fillRect/>
          </a:stretch>
        </p:blipFill>
        <p:spPr>
          <a:xfrm flipH="1">
            <a:off x="5349762" y="1559287"/>
            <a:ext cx="3133725" cy="2181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